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Roboto"/>
      <p:regular r:id="rId33"/>
      <p:bold r:id="rId34"/>
      <p:italic r:id="rId35"/>
      <p:boldItalic r:id="rId36"/>
    </p:embeddedFon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41" roundtripDataSignature="AMtx7mhzZnKfGvH0XPXzY4mS9zIyvEAU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E2F39B-24A6-4CC1-B791-E04993626EC9}">
  <a:tblStyle styleId="{CAE2F39B-24A6-4CC1-B791-E04993626E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74D2761-8C8F-4BBB-AE9D-F41860ECA44A}"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Uluslararası bildiri özeti 2021(2), 2022(2).</a:t>
            </a:r>
            <a:endParaRPr/>
          </a:p>
        </p:txBody>
      </p:sp>
      <p:sp>
        <p:nvSpPr>
          <p:cNvPr id="156" name="Google Shape;1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3" name="Google Shape;25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4" name="Shape 54"/>
        <p:cNvGrpSpPr/>
        <p:nvPr/>
      </p:nvGrpSpPr>
      <p:grpSpPr>
        <a:xfrm>
          <a:off x="0" y="0"/>
          <a:ext cx="0" cy="0"/>
          <a:chOff x="0" y="0"/>
          <a:chExt cx="0" cy="0"/>
        </a:xfrm>
      </p:grpSpPr>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2671056" y="4664550"/>
            <a:ext cx="7390016" cy="446003"/>
          </a:xfrm>
          <a:prstGeom prst="rect">
            <a:avLst/>
          </a:prstGeom>
          <a:noFill/>
          <a:ln>
            <a:noFill/>
          </a:ln>
        </p:spPr>
        <p:txBody>
          <a:bodyPr anchorCtr="0" anchor="t" bIns="0" lIns="0" spcFirstLastPara="1" rIns="0" wrap="square" tIns="14950">
            <a:spAutoFit/>
          </a:bodyPr>
          <a:lstStyle/>
          <a:p>
            <a:pPr indent="0" lvl="0" marL="11976" marR="0" rtl="0" algn="ctr">
              <a:spcBef>
                <a:spcPts val="0"/>
              </a:spcBef>
              <a:spcAft>
                <a:spcPts val="0"/>
              </a:spcAft>
              <a:buNone/>
            </a:pPr>
            <a:r>
              <a:rPr b="1" i="0" lang="tr-TR" sz="2800" u="none" cap="none" strike="noStrike">
                <a:solidFill>
                  <a:srgbClr val="0070C0"/>
                </a:solidFill>
                <a:latin typeface="Arial"/>
                <a:ea typeface="Arial"/>
                <a:cs typeface="Arial"/>
                <a:sym typeface="Arial"/>
              </a:rPr>
              <a:t>SAĞLIK YÖNETİMİ BÖLÜMÜ</a:t>
            </a:r>
            <a:endParaRPr/>
          </a:p>
        </p:txBody>
      </p:sp>
      <p:sp>
        <p:nvSpPr>
          <p:cNvPr id="89" name="Google Shape;89;p1"/>
          <p:cNvSpPr txBox="1"/>
          <p:nvPr/>
        </p:nvSpPr>
        <p:spPr>
          <a:xfrm>
            <a:off x="1901828" y="2183067"/>
            <a:ext cx="8928472" cy="1492404"/>
          </a:xfrm>
          <a:prstGeom prst="rect">
            <a:avLst/>
          </a:prstGeom>
          <a:noFill/>
          <a:ln>
            <a:noFill/>
          </a:ln>
        </p:spPr>
        <p:txBody>
          <a:bodyPr anchorCtr="0" anchor="t" bIns="0" lIns="0" spcFirstLastPara="1" rIns="0" wrap="square" tIns="54475">
            <a:spAutoFit/>
          </a:bodyPr>
          <a:lstStyle/>
          <a:p>
            <a:pPr indent="-2638335" lvl="0" marL="2649712" marR="4790" rtl="0" algn="ctr">
              <a:lnSpc>
                <a:spcPct val="150000"/>
              </a:lnSpc>
              <a:spcBef>
                <a:spcPts val="0"/>
              </a:spcBef>
              <a:spcAft>
                <a:spcPts val="0"/>
              </a:spcAft>
              <a:buNone/>
            </a:pPr>
            <a:r>
              <a:rPr b="1" i="0" lang="tr-TR" sz="3200" u="none" cap="none" strike="noStrike">
                <a:solidFill>
                  <a:srgbClr val="0070C0"/>
                </a:solidFill>
                <a:latin typeface="Arial"/>
                <a:ea typeface="Arial"/>
                <a:cs typeface="Arial"/>
                <a:sym typeface="Arial"/>
              </a:rPr>
              <a:t>UYGULAMALI BİLİMLER FAKÜLTESİ </a:t>
            </a:r>
            <a:endParaRPr/>
          </a:p>
          <a:p>
            <a:pPr indent="-2638335" lvl="0" marL="2649712" marR="4790" rtl="0" algn="ctr">
              <a:lnSpc>
                <a:spcPct val="150000"/>
              </a:lnSpc>
              <a:spcBef>
                <a:spcPts val="429"/>
              </a:spcBef>
              <a:spcAft>
                <a:spcPts val="0"/>
              </a:spcAft>
              <a:buNone/>
            </a:pPr>
            <a:r>
              <a:rPr b="1" i="0" lang="tr-TR" sz="3200" u="none" cap="none" strike="noStrike">
                <a:solidFill>
                  <a:srgbClr val="0070C0"/>
                </a:solidFill>
                <a:latin typeface="Arial"/>
                <a:ea typeface="Arial"/>
                <a:cs typeface="Arial"/>
                <a:sym typeface="Arial"/>
              </a:rPr>
              <a:t>AKADEMİK KURUL TOPLANTISI</a:t>
            </a:r>
            <a:endParaRPr/>
          </a:p>
        </p:txBody>
      </p:sp>
      <p:sp>
        <p:nvSpPr>
          <p:cNvPr id="90" name="Google Shape;90;p1"/>
          <p:cNvSpPr txBox="1"/>
          <p:nvPr/>
        </p:nvSpPr>
        <p:spPr>
          <a:xfrm>
            <a:off x="2671056" y="5436710"/>
            <a:ext cx="7390016" cy="322893"/>
          </a:xfrm>
          <a:prstGeom prst="rect">
            <a:avLst/>
          </a:prstGeom>
          <a:noFill/>
          <a:ln>
            <a:noFill/>
          </a:ln>
        </p:spPr>
        <p:txBody>
          <a:bodyPr anchorCtr="0" anchor="t" bIns="0" lIns="0" spcFirstLastPara="1" rIns="0" wrap="square" tIns="14950">
            <a:spAutoFit/>
          </a:bodyPr>
          <a:lstStyle/>
          <a:p>
            <a:pPr indent="0" lvl="0" marL="11976" marR="0" rtl="0" algn="ctr">
              <a:spcBef>
                <a:spcPts val="0"/>
              </a:spcBef>
              <a:spcAft>
                <a:spcPts val="0"/>
              </a:spcAft>
              <a:buNone/>
            </a:pPr>
            <a:r>
              <a:rPr b="1" i="0" lang="tr-TR" sz="2000" u="none" cap="none" strike="noStrike">
                <a:solidFill>
                  <a:srgbClr val="0070C0"/>
                </a:solidFill>
                <a:latin typeface="Arial"/>
                <a:ea typeface="Arial"/>
                <a:cs typeface="Arial"/>
                <a:sym typeface="Arial"/>
              </a:rPr>
              <a:t>Ocak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6612837" y="-92765"/>
            <a:ext cx="557916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tr-TR" sz="3200">
                <a:solidFill>
                  <a:schemeClr val="lt1"/>
                </a:solidFill>
              </a:rPr>
              <a:t>Çift Ana Dal- Yan Dal Programları</a:t>
            </a:r>
            <a:endParaRPr sz="3200">
              <a:solidFill>
                <a:schemeClr val="lt1"/>
              </a:solidFill>
            </a:endParaRPr>
          </a:p>
        </p:txBody>
      </p:sp>
      <p:sp>
        <p:nvSpPr>
          <p:cNvPr id="152" name="Google Shape;152;p10"/>
          <p:cNvSpPr txBox="1"/>
          <p:nvPr>
            <p:ph idx="1" type="body"/>
          </p:nvPr>
        </p:nvSpPr>
        <p:spPr>
          <a:xfrm>
            <a:off x="811696" y="137505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Sağlık yönetimi bölümü ile Siyaset Bilimi ve Kamu Yönetimi, İlk ve Acil Yardım, Tıbbi Dokümantasyon ve Sekreterlik bölümleri arasında çift ana dal programımız bulunmaktadır. Ayrıca Siyaset Bilimi ve Kamu Yönetimi ve Yönetim Bilişim Sistemleri bölümleriyle de yan dal programımız bulunmamaktadır. Bu kapsamda,</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tr-TR"/>
              <a:t>5 öğrencimiz Siyaset Bilimi ve Kamu Yönetimi bölümünde ÇAP</a:t>
            </a:r>
            <a:endParaRPr/>
          </a:p>
          <a:p>
            <a:pPr indent="-228600" lvl="0" marL="228600" rtl="0" algn="l">
              <a:lnSpc>
                <a:spcPct val="90000"/>
              </a:lnSpc>
              <a:spcBef>
                <a:spcPts val="1000"/>
              </a:spcBef>
              <a:spcAft>
                <a:spcPts val="0"/>
              </a:spcAft>
              <a:buClr>
                <a:schemeClr val="dk1"/>
              </a:buClr>
              <a:buSzPts val="2800"/>
              <a:buChar char="•"/>
            </a:pPr>
            <a:r>
              <a:rPr lang="tr-TR"/>
              <a:t>3 öğrencimiz Tıbbi Dokümantasyon ve Sekreterlik bölümünde ÇAP</a:t>
            </a:r>
            <a:endParaRPr/>
          </a:p>
          <a:p>
            <a:pPr indent="-228600" lvl="0" marL="228600" rtl="0" algn="l">
              <a:lnSpc>
                <a:spcPct val="90000"/>
              </a:lnSpc>
              <a:spcBef>
                <a:spcPts val="1000"/>
              </a:spcBef>
              <a:spcAft>
                <a:spcPts val="0"/>
              </a:spcAft>
              <a:buClr>
                <a:schemeClr val="dk1"/>
              </a:buClr>
              <a:buSzPts val="2800"/>
              <a:buChar char="•"/>
            </a:pPr>
            <a:r>
              <a:rPr lang="tr-TR"/>
              <a:t>1 öğrencimiz İlk ve Acil Yardım bölümünde ÇAP yapmaktadır.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6639952" y="150095"/>
            <a:ext cx="4719400" cy="622095"/>
          </a:xfrm>
          <a:prstGeom prst="rect">
            <a:avLst/>
          </a:prstGeom>
          <a:noFill/>
          <a:ln>
            <a:noFill/>
          </a:ln>
        </p:spPr>
        <p:txBody>
          <a:bodyPr anchorCtr="0" anchor="ctr" bIns="0" lIns="0" spcFirstLastPara="1" rIns="0" wrap="square" tIns="12575">
            <a:spAutoFit/>
          </a:bodyPr>
          <a:lstStyle/>
          <a:p>
            <a:pPr indent="0" lvl="0" marL="11976" rtl="0" algn="r">
              <a:lnSpc>
                <a:spcPct val="90000"/>
              </a:lnSpc>
              <a:spcBef>
                <a:spcPts val="0"/>
              </a:spcBef>
              <a:spcAft>
                <a:spcPts val="0"/>
              </a:spcAft>
              <a:buClr>
                <a:schemeClr val="lt1"/>
              </a:buClr>
              <a:buSzPts val="4400"/>
              <a:buFont typeface="Times New Roman"/>
              <a:buNone/>
            </a:pPr>
            <a:r>
              <a:rPr lang="tr-TR">
                <a:solidFill>
                  <a:schemeClr val="lt1"/>
                </a:solidFill>
                <a:latin typeface="Times New Roman"/>
                <a:ea typeface="Times New Roman"/>
                <a:cs typeface="Times New Roman"/>
                <a:sym typeface="Times New Roman"/>
              </a:rPr>
              <a:t>Yayın Sayısı</a:t>
            </a:r>
            <a:endParaRPr>
              <a:solidFill>
                <a:schemeClr val="lt1"/>
              </a:solidFill>
              <a:latin typeface="Times New Roman"/>
              <a:ea typeface="Times New Roman"/>
              <a:cs typeface="Times New Roman"/>
              <a:sym typeface="Times New Roman"/>
            </a:endParaRPr>
          </a:p>
        </p:txBody>
      </p:sp>
      <p:graphicFrame>
        <p:nvGraphicFramePr>
          <p:cNvPr id="159" name="Google Shape;159;p11"/>
          <p:cNvGraphicFramePr/>
          <p:nvPr/>
        </p:nvGraphicFramePr>
        <p:xfrm>
          <a:off x="287892" y="1332092"/>
          <a:ext cx="3000000" cy="3000000"/>
        </p:xfrm>
        <a:graphic>
          <a:graphicData uri="http://schemas.openxmlformats.org/drawingml/2006/table">
            <a:tbl>
              <a:tblPr bandRow="1" firstRow="1">
                <a:noFill/>
                <a:tableStyleId>{CAE2F39B-24A6-4CC1-B791-E04993626EC9}</a:tableStyleId>
              </a:tblPr>
              <a:tblGrid>
                <a:gridCol w="1154150"/>
                <a:gridCol w="1415550"/>
                <a:gridCol w="1068050"/>
                <a:gridCol w="1450725"/>
                <a:gridCol w="1025750"/>
                <a:gridCol w="1311275"/>
                <a:gridCol w="1311275"/>
                <a:gridCol w="1311275"/>
                <a:gridCol w="1311275"/>
              </a:tblGrid>
              <a:tr h="1054075">
                <a:tc>
                  <a:txBody>
                    <a:bodyPr/>
                    <a:lstStyle/>
                    <a:p>
                      <a:pPr indent="0" lvl="0" marL="0" marR="0" rtl="0" algn="ctr">
                        <a:spcBef>
                          <a:spcPts val="0"/>
                        </a:spcBef>
                        <a:spcAft>
                          <a:spcPts val="0"/>
                        </a:spcAft>
                        <a:buNone/>
                      </a:pPr>
                      <a:r>
                        <a:t/>
                      </a:r>
                      <a:endParaRPr sz="2000">
                        <a:latin typeface="Times New Roman"/>
                        <a:ea typeface="Times New Roman"/>
                        <a:cs typeface="Times New Roman"/>
                        <a:sym typeface="Times New Roman"/>
                      </a:endParaRPr>
                    </a:p>
                    <a:p>
                      <a:pPr indent="0" lvl="0" marL="0" marR="0" rtl="0" algn="ctr">
                        <a:spcBef>
                          <a:spcPts val="0"/>
                        </a:spcBef>
                        <a:spcAft>
                          <a:spcPts val="0"/>
                        </a:spcAft>
                        <a:buNone/>
                      </a:pPr>
                      <a:r>
                        <a:rPr lang="tr-TR" sz="2000">
                          <a:solidFill>
                            <a:srgbClr val="FF0000"/>
                          </a:solidFill>
                          <a:latin typeface="Times New Roman"/>
                          <a:ea typeface="Times New Roman"/>
                          <a:cs typeface="Times New Roman"/>
                          <a:sym typeface="Times New Roman"/>
                        </a:rPr>
                        <a:t>YIL</a:t>
                      </a:r>
                      <a:endParaRPr/>
                    </a:p>
                  </a:txBody>
                  <a:tcPr marT="43125" marB="43125" marR="86225" marL="86225"/>
                </a:tc>
                <a:tc>
                  <a:txBody>
                    <a:bodyPr/>
                    <a:lstStyle/>
                    <a:p>
                      <a:pPr indent="0" lvl="0" marL="0" marR="0" rtl="0" algn="ctr">
                        <a:spcBef>
                          <a:spcPts val="0"/>
                        </a:spcBef>
                        <a:spcAft>
                          <a:spcPts val="0"/>
                        </a:spcAft>
                        <a:buNone/>
                      </a:pPr>
                      <a:r>
                        <a:t/>
                      </a:r>
                      <a:endParaRPr i="1" sz="16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Uluslararası</a:t>
                      </a:r>
                      <a:r>
                        <a:rPr i="1" lang="tr-TR" sz="1600">
                          <a:solidFill>
                            <a:srgbClr val="FF0000"/>
                          </a:solidFill>
                          <a:latin typeface="Times New Roman"/>
                          <a:ea typeface="Times New Roman"/>
                          <a:cs typeface="Times New Roman"/>
                          <a:sym typeface="Times New Roman"/>
                        </a:rPr>
                        <a:t> Makale</a:t>
                      </a:r>
                      <a:endParaRPr i="1" sz="1600">
                        <a:solidFill>
                          <a:srgbClr val="FF0000"/>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t/>
                      </a:r>
                      <a:endParaRPr i="1" sz="16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Ulusal Makale</a:t>
                      </a:r>
                      <a:endParaRPr/>
                    </a:p>
                  </a:txBody>
                  <a:tcPr marT="43125" marB="43125" marR="86225" marL="86225"/>
                </a:tc>
                <a:tc>
                  <a:txBody>
                    <a:bodyPr/>
                    <a:lstStyle/>
                    <a:p>
                      <a:pPr indent="0" lvl="0" marL="0" marR="0" rtl="0" algn="ctr">
                        <a:spcBef>
                          <a:spcPts val="0"/>
                        </a:spcBef>
                        <a:spcAft>
                          <a:spcPts val="0"/>
                        </a:spcAft>
                        <a:buNone/>
                      </a:pPr>
                      <a:r>
                        <a:t/>
                      </a:r>
                      <a:endParaRPr i="1" sz="16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Uluslararası Bildiri</a:t>
                      </a:r>
                      <a:endParaRPr/>
                    </a:p>
                  </a:txBody>
                  <a:tcPr marT="43125" marB="43125" marR="86225" marL="86225"/>
                </a:tc>
                <a:tc>
                  <a:txBody>
                    <a:bodyPr/>
                    <a:lstStyle/>
                    <a:p>
                      <a:pPr indent="0" lvl="0" marL="0" marR="0" rtl="0" algn="ctr">
                        <a:spcBef>
                          <a:spcPts val="0"/>
                        </a:spcBef>
                        <a:spcAft>
                          <a:spcPts val="0"/>
                        </a:spcAft>
                        <a:buNone/>
                      </a:pPr>
                      <a:r>
                        <a:t/>
                      </a:r>
                      <a:endParaRPr i="1" sz="16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Kitap</a:t>
                      </a:r>
                      <a:endParaRPr/>
                    </a:p>
                  </a:txBody>
                  <a:tcPr marT="43125" marB="43125" marR="86225" marL="86225"/>
                </a:tc>
                <a:tc>
                  <a:txBody>
                    <a:bodyPr/>
                    <a:lstStyle/>
                    <a:p>
                      <a:pPr indent="0" lvl="0" marL="0" marR="0" rtl="0" algn="ctr">
                        <a:spcBef>
                          <a:spcPts val="0"/>
                        </a:spcBef>
                        <a:spcAft>
                          <a:spcPts val="0"/>
                        </a:spcAft>
                        <a:buNone/>
                      </a:pPr>
                      <a:r>
                        <a:t/>
                      </a:r>
                      <a:endParaRPr i="1" sz="16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Kitap İçi Bölüm</a:t>
                      </a:r>
                      <a:endParaRPr/>
                    </a:p>
                  </a:txBody>
                  <a:tcPr marT="43125" marB="43125" marR="86225" marL="86225"/>
                </a:tc>
                <a:tc>
                  <a:txBody>
                    <a:bodyPr/>
                    <a:lstStyle/>
                    <a:p>
                      <a:pPr indent="0" lvl="0" marL="0" marR="0" rtl="0" algn="ctr">
                        <a:spcBef>
                          <a:spcPts val="0"/>
                        </a:spcBef>
                        <a:spcAft>
                          <a:spcPts val="0"/>
                        </a:spcAft>
                        <a:buNone/>
                      </a:pPr>
                      <a:r>
                        <a:t/>
                      </a:r>
                      <a:endParaRPr i="1" sz="16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Toplam Yayın</a:t>
                      </a:r>
                      <a:endParaRPr/>
                    </a:p>
                  </a:txBody>
                  <a:tcPr marT="43125" marB="43125" marR="86225" marL="86225"/>
                </a:tc>
                <a:tc>
                  <a:txBody>
                    <a:bodyPr/>
                    <a:lstStyle/>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Öğretim Elemanı</a:t>
                      </a:r>
                      <a:r>
                        <a:rPr i="1" lang="tr-TR" sz="1600">
                          <a:solidFill>
                            <a:srgbClr val="FF0000"/>
                          </a:solidFill>
                          <a:latin typeface="Times New Roman"/>
                          <a:ea typeface="Times New Roman"/>
                          <a:cs typeface="Times New Roman"/>
                          <a:sym typeface="Times New Roman"/>
                        </a:rPr>
                        <a:t> Sayısı</a:t>
                      </a:r>
                      <a:endParaRPr i="1" sz="1600">
                        <a:solidFill>
                          <a:srgbClr val="FF0000"/>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i="1" lang="tr-TR" sz="1600">
                          <a:solidFill>
                            <a:srgbClr val="FF0000"/>
                          </a:solidFill>
                          <a:latin typeface="Times New Roman"/>
                          <a:ea typeface="Times New Roman"/>
                          <a:cs typeface="Times New Roman"/>
                          <a:sym typeface="Times New Roman"/>
                        </a:rPr>
                        <a:t>Öğretim Elemanı Başına Düşen Yayın</a:t>
                      </a:r>
                      <a:endParaRPr/>
                    </a:p>
                  </a:txBody>
                  <a:tcPr marT="43125" marB="43125" marR="86225" marL="86225"/>
                </a:tc>
              </a:tr>
              <a:tr h="786400">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2021</a:t>
                      </a:r>
                      <a:endParaRPr/>
                    </a:p>
                  </a:txBody>
                  <a:tcPr marT="43125" marB="43125" marR="86225" marL="86225" anchor="ctr"/>
                </a:tc>
                <a:tc>
                  <a:txBody>
                    <a:bodyPr/>
                    <a:lstStyle/>
                    <a:p>
                      <a:pPr indent="0" lvl="0" marL="0" marR="0" rtl="0" algn="ctr">
                        <a:spcBef>
                          <a:spcPts val="0"/>
                        </a:spcBef>
                        <a:spcAft>
                          <a:spcPts val="0"/>
                        </a:spcAft>
                        <a:buNone/>
                      </a:pPr>
                      <a:r>
                        <a:rPr b="0" lang="tr-TR" sz="2000">
                          <a:latin typeface="Times New Roman"/>
                          <a:ea typeface="Times New Roman"/>
                          <a:cs typeface="Times New Roman"/>
                          <a:sym typeface="Times New Roman"/>
                        </a:rPr>
                        <a:t>10</a:t>
                      </a:r>
                      <a:endParaRPr/>
                    </a:p>
                  </a:txBody>
                  <a:tcPr marT="43125" marB="43125" marR="86225" marL="86225" anchor="ctr"/>
                </a:tc>
                <a:tc>
                  <a:txBody>
                    <a:bodyPr/>
                    <a:lstStyle/>
                    <a:p>
                      <a:pPr indent="0" lvl="0" marL="0" marR="0" rtl="0" algn="ctr">
                        <a:spcBef>
                          <a:spcPts val="0"/>
                        </a:spcBef>
                        <a:spcAft>
                          <a:spcPts val="0"/>
                        </a:spcAft>
                        <a:buNone/>
                      </a:pPr>
                      <a:r>
                        <a:rPr b="0" lang="tr-TR" sz="2000">
                          <a:latin typeface="Times New Roman"/>
                          <a:ea typeface="Times New Roman"/>
                          <a:cs typeface="Times New Roman"/>
                          <a:sym typeface="Times New Roman"/>
                        </a:rPr>
                        <a:t>-</a:t>
                      </a:r>
                      <a:endParaRPr/>
                    </a:p>
                  </a:txBody>
                  <a:tcPr marT="43125" marB="43125" marR="86225" marL="86225" anchor="ctr"/>
                </a:tc>
                <a:tc>
                  <a:txBody>
                    <a:bodyPr/>
                    <a:lstStyle/>
                    <a:p>
                      <a:pPr indent="0" lvl="0" marL="0" marR="0" rtl="0" algn="ctr">
                        <a:spcBef>
                          <a:spcPts val="0"/>
                        </a:spcBef>
                        <a:spcAft>
                          <a:spcPts val="0"/>
                        </a:spcAft>
                        <a:buNone/>
                      </a:pPr>
                      <a:r>
                        <a:rPr b="0" lang="tr-TR" sz="2000">
                          <a:latin typeface="Times New Roman"/>
                          <a:ea typeface="Times New Roman"/>
                          <a:cs typeface="Times New Roman"/>
                          <a:sym typeface="Times New Roman"/>
                        </a:rPr>
                        <a:t>-</a:t>
                      </a:r>
                      <a:endParaRPr/>
                    </a:p>
                  </a:txBody>
                  <a:tcPr marT="43125" marB="43125" marR="86225" marL="86225" anchor="ctr"/>
                </a:tc>
                <a:tc>
                  <a:txBody>
                    <a:bodyPr/>
                    <a:lstStyle/>
                    <a:p>
                      <a:pPr indent="0" lvl="0" marL="0" marR="0" rtl="0" algn="ctr">
                        <a:spcBef>
                          <a:spcPts val="0"/>
                        </a:spcBef>
                        <a:spcAft>
                          <a:spcPts val="0"/>
                        </a:spcAft>
                        <a:buNone/>
                      </a:pPr>
                      <a:r>
                        <a:rPr b="0" lang="tr-TR" sz="2000">
                          <a:latin typeface="Times New Roman"/>
                          <a:ea typeface="Times New Roman"/>
                          <a:cs typeface="Times New Roman"/>
                          <a:sym typeface="Times New Roman"/>
                        </a:rPr>
                        <a:t>-</a:t>
                      </a:r>
                      <a:endParaRPr/>
                    </a:p>
                  </a:txBody>
                  <a:tcPr marT="43125" marB="43125" marR="86225" marL="86225" anchor="ctr"/>
                </a:tc>
                <a:tc>
                  <a:txBody>
                    <a:bodyPr/>
                    <a:lstStyle/>
                    <a:p>
                      <a:pPr indent="0" lvl="0" marL="0" marR="0" rtl="0" algn="ctr">
                        <a:spcBef>
                          <a:spcPts val="0"/>
                        </a:spcBef>
                        <a:spcAft>
                          <a:spcPts val="0"/>
                        </a:spcAft>
                        <a:buNone/>
                      </a:pPr>
                      <a:r>
                        <a:rPr b="0" lang="tr-TR" sz="2000">
                          <a:solidFill>
                            <a:schemeClr val="dk1"/>
                          </a:solidFill>
                          <a:latin typeface="Times New Roman"/>
                          <a:ea typeface="Times New Roman"/>
                          <a:cs typeface="Times New Roman"/>
                          <a:sym typeface="Times New Roman"/>
                        </a:rPr>
                        <a:t>2</a:t>
                      </a:r>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70C0"/>
                          </a:solidFill>
                          <a:latin typeface="Times New Roman"/>
                          <a:ea typeface="Times New Roman"/>
                          <a:cs typeface="Times New Roman"/>
                          <a:sym typeface="Times New Roman"/>
                        </a:rPr>
                        <a:t>12</a:t>
                      </a:r>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B050"/>
                          </a:solidFill>
                          <a:latin typeface="Times New Roman"/>
                          <a:ea typeface="Times New Roman"/>
                          <a:cs typeface="Times New Roman"/>
                          <a:sym typeface="Times New Roman"/>
                        </a:rPr>
                        <a:t>3</a:t>
                      </a:r>
                      <a:endParaRPr/>
                    </a:p>
                  </a:txBody>
                  <a:tcPr marT="43125" marB="43125" marR="86225" marL="86225" anchor="ctr"/>
                </a:tc>
                <a:tc>
                  <a:txBody>
                    <a:bodyPr/>
                    <a:lstStyle/>
                    <a:p>
                      <a:pPr indent="0" lvl="0" marL="0" marR="0" rtl="0" algn="ctr">
                        <a:spcBef>
                          <a:spcPts val="0"/>
                        </a:spcBef>
                        <a:spcAft>
                          <a:spcPts val="0"/>
                        </a:spcAft>
                        <a:buNone/>
                      </a:pPr>
                      <a:r>
                        <a:rPr b="0" i="1" lang="tr-TR" sz="2000">
                          <a:solidFill>
                            <a:srgbClr val="FF0000"/>
                          </a:solidFill>
                          <a:latin typeface="Times New Roman"/>
                          <a:ea typeface="Times New Roman"/>
                          <a:cs typeface="Times New Roman"/>
                          <a:sym typeface="Times New Roman"/>
                        </a:rPr>
                        <a:t>4</a:t>
                      </a:r>
                      <a:endParaRPr/>
                    </a:p>
                  </a:txBody>
                  <a:tcPr marT="43125" marB="43125" marR="86225" marL="86225" anchor="ctr"/>
                </a:tc>
              </a:tr>
              <a:tr h="964075">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2022</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3</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1</a:t>
                      </a:r>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70C0"/>
                          </a:solidFill>
                          <a:latin typeface="Times New Roman"/>
                          <a:ea typeface="Times New Roman"/>
                          <a:cs typeface="Times New Roman"/>
                          <a:sym typeface="Times New Roman"/>
                        </a:rPr>
                        <a:t>4</a:t>
                      </a:r>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B050"/>
                          </a:solidFill>
                          <a:latin typeface="Times New Roman"/>
                          <a:ea typeface="Times New Roman"/>
                          <a:cs typeface="Times New Roman"/>
                          <a:sym typeface="Times New Roman"/>
                        </a:rPr>
                        <a:t>4</a:t>
                      </a:r>
                      <a:endParaRPr/>
                    </a:p>
                  </a:txBody>
                  <a:tcPr marT="43125" marB="43125" marR="86225" marL="86225" anchor="ctr"/>
                </a:tc>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1</a:t>
                      </a:r>
                      <a:endParaRPr/>
                    </a:p>
                  </a:txBody>
                  <a:tcPr marT="43125" marB="43125" marR="86225" marL="86225" anchor="ctr"/>
                </a:tc>
              </a:tr>
              <a:tr h="964075">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2023</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11</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4</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1</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a:t>
                      </a:r>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8</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70C0"/>
                          </a:solidFill>
                          <a:latin typeface="Times New Roman"/>
                          <a:ea typeface="Times New Roman"/>
                          <a:cs typeface="Times New Roman"/>
                          <a:sym typeface="Times New Roman"/>
                        </a:rPr>
                        <a:t>26</a:t>
                      </a:r>
                      <a:endParaRPr b="1" sz="2000">
                        <a:solidFill>
                          <a:srgbClr val="0070C0"/>
                        </a:solidFill>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B050"/>
                          </a:solidFill>
                          <a:latin typeface="Times New Roman"/>
                          <a:ea typeface="Times New Roman"/>
                          <a:cs typeface="Times New Roman"/>
                          <a:sym typeface="Times New Roman"/>
                        </a:rPr>
                        <a:t>7</a:t>
                      </a:r>
                      <a:endParaRPr b="1" sz="2000">
                        <a:solidFill>
                          <a:srgbClr val="00B050"/>
                        </a:solidFill>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3,71</a:t>
                      </a:r>
                      <a:endParaRPr b="1" i="1" sz="2000">
                        <a:solidFill>
                          <a:srgbClr val="FF0000"/>
                        </a:solidFill>
                        <a:latin typeface="Times New Roman"/>
                        <a:ea typeface="Times New Roman"/>
                        <a:cs typeface="Times New Roman"/>
                        <a:sym typeface="Times New Roman"/>
                      </a:endParaRPr>
                    </a:p>
                  </a:txBody>
                  <a:tcPr marT="43125" marB="43125" marR="86225" marL="86225" anchor="ctr"/>
                </a:tc>
              </a:tr>
              <a:tr h="964075">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2024</a:t>
                      </a:r>
                      <a:endParaRPr b="1" i="1" sz="2000">
                        <a:solidFill>
                          <a:srgbClr val="FF0000"/>
                        </a:solidFill>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4</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4</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a:t>
                      </a:r>
                      <a:endParaRPr b="1" sz="18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70C0"/>
                          </a:solidFill>
                          <a:latin typeface="Times New Roman"/>
                          <a:ea typeface="Times New Roman"/>
                          <a:cs typeface="Times New Roman"/>
                          <a:sym typeface="Times New Roman"/>
                        </a:rPr>
                        <a:t>10</a:t>
                      </a:r>
                      <a:endParaRPr b="1" sz="2000">
                        <a:solidFill>
                          <a:srgbClr val="0070C0"/>
                        </a:solidFill>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lang="tr-TR" sz="2000">
                          <a:solidFill>
                            <a:srgbClr val="00B050"/>
                          </a:solidFill>
                          <a:latin typeface="Times New Roman"/>
                          <a:ea typeface="Times New Roman"/>
                          <a:cs typeface="Times New Roman"/>
                          <a:sym typeface="Times New Roman"/>
                        </a:rPr>
                        <a:t>7</a:t>
                      </a:r>
                      <a:endParaRPr b="1" sz="2000">
                        <a:solidFill>
                          <a:srgbClr val="00B050"/>
                        </a:solidFill>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rPr b="1" i="1" lang="tr-TR" sz="2000">
                          <a:solidFill>
                            <a:srgbClr val="FF0000"/>
                          </a:solidFill>
                          <a:latin typeface="Times New Roman"/>
                          <a:ea typeface="Times New Roman"/>
                          <a:cs typeface="Times New Roman"/>
                          <a:sym typeface="Times New Roman"/>
                        </a:rPr>
                        <a:t>1,42</a:t>
                      </a:r>
                      <a:endParaRPr b="1" i="1" sz="2000">
                        <a:solidFill>
                          <a:srgbClr val="FF0000"/>
                        </a:solidFill>
                        <a:latin typeface="Times New Roman"/>
                        <a:ea typeface="Times New Roman"/>
                        <a:cs typeface="Times New Roman"/>
                        <a:sym typeface="Times New Roman"/>
                      </a:endParaRPr>
                    </a:p>
                  </a:txBody>
                  <a:tcPr marT="43125" marB="43125" marR="86225" marL="8622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6800046" y="150095"/>
            <a:ext cx="4559306" cy="622095"/>
          </a:xfrm>
          <a:prstGeom prst="rect">
            <a:avLst/>
          </a:prstGeom>
          <a:noFill/>
          <a:ln>
            <a:noFill/>
          </a:ln>
        </p:spPr>
        <p:txBody>
          <a:bodyPr anchorCtr="0" anchor="ctr" bIns="0" lIns="0" spcFirstLastPara="1" rIns="0" wrap="square" tIns="12575">
            <a:spAutoFit/>
          </a:bodyPr>
          <a:lstStyle/>
          <a:p>
            <a:pPr indent="0" lvl="0" marL="11976" rtl="0" algn="r">
              <a:lnSpc>
                <a:spcPct val="90000"/>
              </a:lnSpc>
              <a:spcBef>
                <a:spcPts val="0"/>
              </a:spcBef>
              <a:spcAft>
                <a:spcPts val="0"/>
              </a:spcAft>
              <a:buClr>
                <a:schemeClr val="lt1"/>
              </a:buClr>
              <a:buSzPts val="4400"/>
              <a:buFont typeface="Calibri"/>
              <a:buNone/>
            </a:pPr>
            <a:r>
              <a:rPr lang="tr-TR">
                <a:solidFill>
                  <a:schemeClr val="lt1"/>
                </a:solidFill>
              </a:rPr>
              <a:t>Makaleler</a:t>
            </a:r>
            <a:endParaRPr>
              <a:solidFill>
                <a:schemeClr val="lt1"/>
              </a:solidFill>
            </a:endParaRPr>
          </a:p>
        </p:txBody>
      </p:sp>
      <p:graphicFrame>
        <p:nvGraphicFramePr>
          <p:cNvPr id="166" name="Google Shape;166;p12"/>
          <p:cNvGraphicFramePr/>
          <p:nvPr/>
        </p:nvGraphicFramePr>
        <p:xfrm>
          <a:off x="304799" y="1193032"/>
          <a:ext cx="3000000" cy="3000000"/>
        </p:xfrm>
        <a:graphic>
          <a:graphicData uri="http://schemas.openxmlformats.org/drawingml/2006/table">
            <a:tbl>
              <a:tblPr bandRow="1" firstRow="1">
                <a:noFill/>
                <a:tableStyleId>{CAE2F39B-24A6-4CC1-B791-E04993626EC9}</a:tableStyleId>
              </a:tblPr>
              <a:tblGrid>
                <a:gridCol w="788900"/>
                <a:gridCol w="1844225"/>
                <a:gridCol w="2150525"/>
                <a:gridCol w="1973350"/>
                <a:gridCol w="1590650"/>
                <a:gridCol w="966625"/>
                <a:gridCol w="966625"/>
                <a:gridCol w="966625"/>
              </a:tblGrid>
              <a:tr h="1794000">
                <a:tc>
                  <a:txBody>
                    <a:bodyPr/>
                    <a:lstStyle/>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YIL</a:t>
                      </a:r>
                      <a:endParaRPr/>
                    </a:p>
                  </a:txBody>
                  <a:tcPr marT="43125" marB="43125" marR="86225" marL="86225"/>
                </a:tc>
                <a:tc>
                  <a:txBody>
                    <a:bodyPr/>
                    <a:lstStyle/>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SCI, SCI-Expanded, SSCI ve AHCI Kapsamındaki Dergilerde Yayımlanmış Araştırma Makalesi</a:t>
                      </a:r>
                      <a:endParaRPr/>
                    </a:p>
                  </a:txBody>
                  <a:tcPr marT="43125" marB="43125" marR="86225" marL="86225"/>
                </a:tc>
                <a:tc>
                  <a:txBody>
                    <a:bodyPr/>
                    <a:lstStyle/>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Alan İndeksli Dergilerde Yayımlanmış Makale</a:t>
                      </a:r>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(ESCI-SCOPUS)</a:t>
                      </a:r>
                      <a:endParaRPr/>
                    </a:p>
                  </a:txBody>
                  <a:tcPr marT="43125" marB="43125" marR="86225" marL="86225"/>
                </a:tc>
                <a:tc>
                  <a:txBody>
                    <a:bodyPr/>
                    <a:lstStyle/>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ULAKBİM TR Dizin Tarafından Taranan Dergilerde Yayımlanan Makaleler</a:t>
                      </a:r>
                      <a:endParaRPr/>
                    </a:p>
                  </a:txBody>
                  <a:tcPr marT="43125" marB="43125" marR="86225" marL="86225"/>
                </a:tc>
                <a:tc>
                  <a:txBody>
                    <a:bodyPr/>
                    <a:lstStyle/>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Diğer Uluslararası</a:t>
                      </a:r>
                      <a:r>
                        <a:rPr lang="tr-TR" sz="1400">
                          <a:solidFill>
                            <a:srgbClr val="171616"/>
                          </a:solidFill>
                          <a:latin typeface="Times New Roman"/>
                          <a:ea typeface="Times New Roman"/>
                          <a:cs typeface="Times New Roman"/>
                          <a:sym typeface="Times New Roman"/>
                        </a:rPr>
                        <a:t> Dergilerde Yayımlanmış Makaleler</a:t>
                      </a:r>
                      <a:endParaRPr sz="1400">
                        <a:solidFill>
                          <a:srgbClr val="171616"/>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4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Toplam Makale</a:t>
                      </a:r>
                      <a:endParaRPr/>
                    </a:p>
                  </a:txBody>
                  <a:tcPr marT="43125" marB="43125" marR="86225" marL="86225"/>
                </a:tc>
                <a:tc>
                  <a:txBody>
                    <a:bodyPr/>
                    <a:lstStyle/>
                    <a:p>
                      <a:pPr indent="0" lvl="0" marL="0" marR="0" rtl="0" algn="ctr">
                        <a:spcBef>
                          <a:spcPts val="0"/>
                        </a:spcBef>
                        <a:spcAft>
                          <a:spcPts val="0"/>
                        </a:spcAft>
                        <a:buNone/>
                      </a:pPr>
                      <a:r>
                        <a:t/>
                      </a:r>
                      <a:endParaRPr i="1" sz="14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i="1" sz="14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i="1" lang="tr-TR" sz="1400">
                          <a:solidFill>
                            <a:srgbClr val="FF0000"/>
                          </a:solidFill>
                          <a:latin typeface="Times New Roman"/>
                          <a:ea typeface="Times New Roman"/>
                          <a:cs typeface="Times New Roman"/>
                          <a:sym typeface="Times New Roman"/>
                        </a:rPr>
                        <a:t>Öğretim Elemanı</a:t>
                      </a:r>
                      <a:r>
                        <a:rPr i="1" lang="tr-TR" sz="1400">
                          <a:solidFill>
                            <a:srgbClr val="FF0000"/>
                          </a:solidFill>
                          <a:latin typeface="Times New Roman"/>
                          <a:ea typeface="Times New Roman"/>
                          <a:cs typeface="Times New Roman"/>
                          <a:sym typeface="Times New Roman"/>
                        </a:rPr>
                        <a:t> Sayısı</a:t>
                      </a:r>
                      <a:endParaRPr i="1" sz="1400">
                        <a:solidFill>
                          <a:srgbClr val="FF0000"/>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lang="tr-TR" sz="1400">
                          <a:solidFill>
                            <a:srgbClr val="171616"/>
                          </a:solidFill>
                          <a:latin typeface="Times New Roman"/>
                          <a:ea typeface="Times New Roman"/>
                          <a:cs typeface="Times New Roman"/>
                          <a:sym typeface="Times New Roman"/>
                        </a:rPr>
                        <a:t>Öğretim Elemanı Başına Düşen Makale Sayısı</a:t>
                      </a:r>
                      <a:endParaRPr sz="1400">
                        <a:solidFill>
                          <a:srgbClr val="171616"/>
                        </a:solidFill>
                        <a:latin typeface="Times New Roman"/>
                        <a:ea typeface="Times New Roman"/>
                        <a:cs typeface="Times New Roman"/>
                        <a:sym typeface="Times New Roman"/>
                      </a:endParaRPr>
                    </a:p>
                  </a:txBody>
                  <a:tcPr marT="43125" marB="43125" marR="86225" marL="86225"/>
                </a:tc>
              </a:tr>
              <a:tr h="765875">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2021</a:t>
                      </a:r>
                      <a:endParaRPr/>
                    </a:p>
                  </a:txBody>
                  <a:tcPr marT="43125" marB="43125" marR="86225" marL="86225"/>
                </a:tc>
                <a:tc>
                  <a:txBody>
                    <a:bodyPr/>
                    <a:lstStyle/>
                    <a:p>
                      <a:pPr indent="0" lvl="0" marL="0" marR="0" rtl="0" algn="ctr">
                        <a:spcBef>
                          <a:spcPts val="0"/>
                        </a:spcBef>
                        <a:spcAft>
                          <a:spcPts val="0"/>
                        </a:spcAft>
                        <a:buNone/>
                      </a:pPr>
                      <a:r>
                        <a:rPr b="0" lang="tr-TR" sz="1600">
                          <a:solidFill>
                            <a:schemeClr val="dk1"/>
                          </a:solidFill>
                          <a:latin typeface="Times New Roman"/>
                          <a:ea typeface="Times New Roman"/>
                          <a:cs typeface="Times New Roman"/>
                          <a:sym typeface="Times New Roman"/>
                        </a:rPr>
                        <a:t>3</a:t>
                      </a:r>
                      <a:endParaRPr/>
                    </a:p>
                  </a:txBody>
                  <a:tcPr marT="43125" marB="43125" marR="86225" marL="86225"/>
                </a:tc>
                <a:tc>
                  <a:txBody>
                    <a:bodyPr/>
                    <a:lstStyle/>
                    <a:p>
                      <a:pPr indent="0" lvl="0" marL="0" marR="0" rtl="0" algn="ctr">
                        <a:spcBef>
                          <a:spcPts val="0"/>
                        </a:spcBef>
                        <a:spcAft>
                          <a:spcPts val="0"/>
                        </a:spcAft>
                        <a:buNone/>
                      </a:pPr>
                      <a:r>
                        <a:rPr b="0" lang="tr-TR" sz="1600">
                          <a:solidFill>
                            <a:schemeClr val="dk1"/>
                          </a:solidFill>
                          <a:latin typeface="Times New Roman"/>
                          <a:ea typeface="Times New Roman"/>
                          <a:cs typeface="Times New Roman"/>
                          <a:sym typeface="Times New Roman"/>
                        </a:rPr>
                        <a:t>-</a:t>
                      </a:r>
                      <a:endParaRPr/>
                    </a:p>
                  </a:txBody>
                  <a:tcPr marT="43125" marB="43125" marR="86225" marL="86225"/>
                </a:tc>
                <a:tc>
                  <a:txBody>
                    <a:bodyPr/>
                    <a:lstStyle/>
                    <a:p>
                      <a:pPr indent="0" lvl="0" marL="0" marR="0" rtl="0" algn="ctr">
                        <a:spcBef>
                          <a:spcPts val="0"/>
                        </a:spcBef>
                        <a:spcAft>
                          <a:spcPts val="0"/>
                        </a:spcAft>
                        <a:buNone/>
                      </a:pPr>
                      <a:r>
                        <a:rPr b="0" lang="tr-TR" sz="1600">
                          <a:solidFill>
                            <a:schemeClr val="dk1"/>
                          </a:solidFill>
                          <a:latin typeface="Times New Roman"/>
                          <a:ea typeface="Times New Roman"/>
                          <a:cs typeface="Times New Roman"/>
                          <a:sym typeface="Times New Roman"/>
                        </a:rPr>
                        <a:t>1</a:t>
                      </a:r>
                      <a:endParaRPr/>
                    </a:p>
                  </a:txBody>
                  <a:tcPr marT="43125" marB="43125" marR="86225" marL="86225"/>
                </a:tc>
                <a:tc>
                  <a:txBody>
                    <a:bodyPr/>
                    <a:lstStyle/>
                    <a:p>
                      <a:pPr indent="0" lvl="0" marL="0" marR="0" rtl="0" algn="ctr">
                        <a:spcBef>
                          <a:spcPts val="0"/>
                        </a:spcBef>
                        <a:spcAft>
                          <a:spcPts val="0"/>
                        </a:spcAft>
                        <a:buNone/>
                      </a:pPr>
                      <a:r>
                        <a:rPr b="0" lang="tr-TR" sz="1600">
                          <a:solidFill>
                            <a:schemeClr val="dk1"/>
                          </a:solidFill>
                          <a:latin typeface="Times New Roman"/>
                          <a:ea typeface="Times New Roman"/>
                          <a:cs typeface="Times New Roman"/>
                          <a:sym typeface="Times New Roman"/>
                        </a:rPr>
                        <a:t>5</a:t>
                      </a:r>
                      <a:endParaRPr/>
                    </a:p>
                  </a:txBody>
                  <a:tcPr marT="43125" marB="43125" marR="86225" marL="86225"/>
                </a:tc>
                <a:tc>
                  <a:txBody>
                    <a:bodyPr/>
                    <a:lstStyle/>
                    <a:p>
                      <a:pPr indent="0" lvl="0" marL="0" marR="0" rtl="0" algn="ctr">
                        <a:spcBef>
                          <a:spcPts val="0"/>
                        </a:spcBef>
                        <a:spcAft>
                          <a:spcPts val="0"/>
                        </a:spcAft>
                        <a:buNone/>
                      </a:pPr>
                      <a:r>
                        <a:rPr b="0" lang="tr-TR" sz="1600">
                          <a:solidFill>
                            <a:schemeClr val="dk1"/>
                          </a:solidFill>
                          <a:latin typeface="Times New Roman"/>
                          <a:ea typeface="Times New Roman"/>
                          <a:cs typeface="Times New Roman"/>
                          <a:sym typeface="Times New Roman"/>
                        </a:rPr>
                        <a:t>9</a:t>
                      </a:r>
                      <a:endParaRPr/>
                    </a:p>
                  </a:txBody>
                  <a:tcPr marT="43125" marB="43125" marR="86225" marL="86225"/>
                </a:tc>
                <a:tc>
                  <a:txBody>
                    <a:bodyPr/>
                    <a:lstStyle/>
                    <a:p>
                      <a:pPr indent="0" lvl="0" marL="0" marR="0" rtl="0" algn="ctr">
                        <a:spcBef>
                          <a:spcPts val="0"/>
                        </a:spcBef>
                        <a:spcAft>
                          <a:spcPts val="0"/>
                        </a:spcAft>
                        <a:buNone/>
                      </a:pPr>
                      <a:r>
                        <a:rPr b="0" lang="tr-TR" sz="1600">
                          <a:solidFill>
                            <a:srgbClr val="FF0000"/>
                          </a:solidFill>
                          <a:latin typeface="Times New Roman"/>
                          <a:ea typeface="Times New Roman"/>
                          <a:cs typeface="Times New Roman"/>
                          <a:sym typeface="Times New Roman"/>
                        </a:rPr>
                        <a:t>3</a:t>
                      </a:r>
                      <a:endParaRPr/>
                    </a:p>
                  </a:txBody>
                  <a:tcPr marT="43125" marB="43125" marR="86225" marL="86225"/>
                </a:tc>
                <a:tc>
                  <a:txBody>
                    <a:bodyPr/>
                    <a:lstStyle/>
                    <a:p>
                      <a:pPr indent="0" lvl="0" marL="0" marR="0" rtl="0" algn="ctr">
                        <a:spcBef>
                          <a:spcPts val="0"/>
                        </a:spcBef>
                        <a:spcAft>
                          <a:spcPts val="0"/>
                        </a:spcAft>
                        <a:buNone/>
                      </a:pPr>
                      <a:r>
                        <a:rPr b="0" lang="tr-TR" sz="1600">
                          <a:solidFill>
                            <a:srgbClr val="FF0000"/>
                          </a:solidFill>
                          <a:latin typeface="Times New Roman"/>
                          <a:ea typeface="Times New Roman"/>
                          <a:cs typeface="Times New Roman"/>
                          <a:sym typeface="Times New Roman"/>
                        </a:rPr>
                        <a:t>3</a:t>
                      </a:r>
                      <a:endParaRPr/>
                    </a:p>
                  </a:txBody>
                  <a:tcPr marT="43125" marB="43125" marR="86225" marL="86225"/>
                </a:tc>
              </a:tr>
              <a:tr h="794250">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2022</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1</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1</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2</a:t>
                      </a:r>
                      <a:endParaRPr/>
                    </a:p>
                  </a:txBody>
                  <a:tcPr marT="43125" marB="43125" marR="86225" marL="86225"/>
                </a:tc>
                <a:tc>
                  <a:txBody>
                    <a:bodyPr/>
                    <a:lstStyle/>
                    <a:p>
                      <a:pPr indent="0" lvl="0" marL="0" marR="0" rtl="0" algn="ctr">
                        <a:spcBef>
                          <a:spcPts val="0"/>
                        </a:spcBef>
                        <a:spcAft>
                          <a:spcPts val="0"/>
                        </a:spcAft>
                        <a:buNone/>
                      </a:pPr>
                      <a:r>
                        <a:rPr b="1" lang="tr-TR" sz="1600">
                          <a:solidFill>
                            <a:srgbClr val="FF0000"/>
                          </a:solidFill>
                          <a:latin typeface="Times New Roman"/>
                          <a:ea typeface="Times New Roman"/>
                          <a:cs typeface="Times New Roman"/>
                          <a:sym typeface="Times New Roman"/>
                        </a:rPr>
                        <a:t>4</a:t>
                      </a:r>
                      <a:endParaRPr/>
                    </a:p>
                  </a:txBody>
                  <a:tcPr marT="43125" marB="43125" marR="86225" marL="86225"/>
                </a:tc>
                <a:tc>
                  <a:txBody>
                    <a:bodyPr/>
                    <a:lstStyle/>
                    <a:p>
                      <a:pPr indent="0" lvl="0" marL="0" marR="0" rtl="0" algn="ctr">
                        <a:spcBef>
                          <a:spcPts val="0"/>
                        </a:spcBef>
                        <a:spcAft>
                          <a:spcPts val="0"/>
                        </a:spcAft>
                        <a:buNone/>
                      </a:pPr>
                      <a:r>
                        <a:rPr b="1" lang="tr-TR" sz="1600">
                          <a:solidFill>
                            <a:srgbClr val="FF0000"/>
                          </a:solidFill>
                          <a:latin typeface="Times New Roman"/>
                          <a:ea typeface="Times New Roman"/>
                          <a:cs typeface="Times New Roman"/>
                          <a:sym typeface="Times New Roman"/>
                        </a:rPr>
                        <a:t>0,5</a:t>
                      </a:r>
                      <a:endParaRPr/>
                    </a:p>
                  </a:txBody>
                  <a:tcPr marT="43125" marB="43125" marR="86225" marL="86225"/>
                </a:tc>
              </a:tr>
              <a:tr h="794250">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2023</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1</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5</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7</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1</a:t>
                      </a:r>
                      <a:endParaRPr/>
                    </a:p>
                  </a:txBody>
                  <a:tcPr marT="43125" marB="43125" marR="86225" marL="86225"/>
                </a:tc>
                <a:tc>
                  <a:txBody>
                    <a:bodyPr/>
                    <a:lstStyle/>
                    <a:p>
                      <a:pPr indent="0" lvl="0" marL="0" marR="0" rtl="0" algn="ctr">
                        <a:spcBef>
                          <a:spcPts val="0"/>
                        </a:spcBef>
                        <a:spcAft>
                          <a:spcPts val="0"/>
                        </a:spcAft>
                        <a:buNone/>
                      </a:pPr>
                      <a:r>
                        <a:rPr b="1" lang="tr-TR" sz="1600">
                          <a:solidFill>
                            <a:schemeClr val="dk1"/>
                          </a:solidFill>
                          <a:latin typeface="Times New Roman"/>
                          <a:ea typeface="Times New Roman"/>
                          <a:cs typeface="Times New Roman"/>
                          <a:sym typeface="Times New Roman"/>
                        </a:rPr>
                        <a:t>14</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solidFill>
                            <a:srgbClr val="FF0000"/>
                          </a:solidFill>
                          <a:latin typeface="Times New Roman"/>
                          <a:ea typeface="Times New Roman"/>
                          <a:cs typeface="Times New Roman"/>
                          <a:sym typeface="Times New Roman"/>
                        </a:rPr>
                        <a:t>7</a:t>
                      </a:r>
                      <a:endParaRPr b="1" sz="1600">
                        <a:solidFill>
                          <a:srgbClr val="FF0000"/>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solidFill>
                            <a:srgbClr val="FF0000"/>
                          </a:solidFill>
                          <a:latin typeface="Times New Roman"/>
                          <a:ea typeface="Times New Roman"/>
                          <a:cs typeface="Times New Roman"/>
                          <a:sym typeface="Times New Roman"/>
                        </a:rPr>
                        <a:t>2</a:t>
                      </a:r>
                      <a:endParaRPr b="1" sz="1600">
                        <a:solidFill>
                          <a:srgbClr val="FF0000"/>
                        </a:solidFill>
                        <a:latin typeface="Times New Roman"/>
                        <a:ea typeface="Times New Roman"/>
                        <a:cs typeface="Times New Roman"/>
                        <a:sym typeface="Times New Roman"/>
                      </a:endParaRPr>
                    </a:p>
                  </a:txBody>
                  <a:tcPr marT="43125" marB="43125" marR="86225" marL="86225"/>
                </a:tc>
              </a:tr>
              <a:tr h="794250">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2024</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2</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4</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6</a:t>
                      </a:r>
                      <a:endParaRPr b="1" sz="1600">
                        <a:solidFill>
                          <a:schemeClr val="dk1"/>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solidFill>
                            <a:srgbClr val="FF0000"/>
                          </a:solidFill>
                          <a:latin typeface="Times New Roman"/>
                          <a:ea typeface="Times New Roman"/>
                          <a:cs typeface="Times New Roman"/>
                          <a:sym typeface="Times New Roman"/>
                        </a:rPr>
                        <a:t>7</a:t>
                      </a:r>
                      <a:endParaRPr b="1" sz="1600">
                        <a:solidFill>
                          <a:srgbClr val="FF0000"/>
                        </a:solidFill>
                        <a:latin typeface="Times New Roman"/>
                        <a:ea typeface="Times New Roman"/>
                        <a:cs typeface="Times New Roman"/>
                        <a:sym typeface="Times New Roman"/>
                      </a:endParaRPr>
                    </a:p>
                  </a:txBody>
                  <a:tcPr marT="43125" marB="43125" marR="86225" marL="86225"/>
                </a:tc>
                <a:tc>
                  <a:txBody>
                    <a:bodyPr/>
                    <a:lstStyle/>
                    <a:p>
                      <a:pPr indent="0" lvl="0" marL="0" marR="0" rtl="0" algn="ctr">
                        <a:spcBef>
                          <a:spcPts val="0"/>
                        </a:spcBef>
                        <a:spcAft>
                          <a:spcPts val="0"/>
                        </a:spcAft>
                        <a:buNone/>
                      </a:pPr>
                      <a:r>
                        <a:rPr b="1" lang="tr-TR" sz="1600">
                          <a:solidFill>
                            <a:srgbClr val="FF0000"/>
                          </a:solidFill>
                          <a:latin typeface="Times New Roman"/>
                          <a:ea typeface="Times New Roman"/>
                          <a:cs typeface="Times New Roman"/>
                          <a:sym typeface="Times New Roman"/>
                        </a:rPr>
                        <a:t>0,85</a:t>
                      </a:r>
                      <a:endParaRPr b="1" sz="1600">
                        <a:solidFill>
                          <a:srgbClr val="FF0000"/>
                        </a:solidFill>
                        <a:latin typeface="Times New Roman"/>
                        <a:ea typeface="Times New Roman"/>
                        <a:cs typeface="Times New Roman"/>
                        <a:sym typeface="Times New Roman"/>
                      </a:endParaRPr>
                    </a:p>
                  </a:txBody>
                  <a:tcPr marT="43125" marB="43125" marR="86225" marL="862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6043947" y="210381"/>
            <a:ext cx="5360962" cy="587912"/>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Toplam Yayın Sayısı</a:t>
            </a:r>
            <a:endParaRPr/>
          </a:p>
        </p:txBody>
      </p:sp>
      <p:sp>
        <p:nvSpPr>
          <p:cNvPr id="172" name="Google Shape;172;p13"/>
          <p:cNvSpPr txBox="1"/>
          <p:nvPr>
            <p:ph idx="1" type="body"/>
          </p:nvPr>
        </p:nvSpPr>
        <p:spPr>
          <a:xfrm>
            <a:off x="734096" y="1893193"/>
            <a:ext cx="10619703" cy="4309527"/>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graphicFrame>
        <p:nvGraphicFramePr>
          <p:cNvPr id="173" name="Google Shape;173;p13"/>
          <p:cNvGraphicFramePr/>
          <p:nvPr/>
        </p:nvGraphicFramePr>
        <p:xfrm>
          <a:off x="1609579" y="1501678"/>
          <a:ext cx="3000000" cy="3000000"/>
        </p:xfrm>
        <a:graphic>
          <a:graphicData uri="http://schemas.openxmlformats.org/drawingml/2006/table">
            <a:tbl>
              <a:tblPr bandRow="1" firstRow="1">
                <a:noFill/>
                <a:tableStyleId>{CAE2F39B-24A6-4CC1-B791-E04993626EC9}</a:tableStyleId>
              </a:tblPr>
              <a:tblGrid>
                <a:gridCol w="2825375"/>
                <a:gridCol w="6348500"/>
              </a:tblGrid>
              <a:tr h="923650">
                <a:tc>
                  <a:txBody>
                    <a:bodyPr/>
                    <a:lstStyle/>
                    <a:p>
                      <a:pPr indent="0" lvl="0" marL="0" marR="0" rtl="0" algn="ctr">
                        <a:spcBef>
                          <a:spcPts val="0"/>
                        </a:spcBef>
                        <a:spcAft>
                          <a:spcPts val="0"/>
                        </a:spcAft>
                        <a:buNone/>
                      </a:pPr>
                      <a:r>
                        <a:t/>
                      </a:r>
                      <a:endParaRPr sz="2000">
                        <a:latin typeface="Times New Roman"/>
                        <a:ea typeface="Times New Roman"/>
                        <a:cs typeface="Times New Roman"/>
                        <a:sym typeface="Times New Roman"/>
                      </a:endParaRPr>
                    </a:p>
                    <a:p>
                      <a:pPr indent="0" lvl="0" marL="0" marR="0" rtl="0" algn="ctr">
                        <a:spcBef>
                          <a:spcPts val="0"/>
                        </a:spcBef>
                        <a:spcAft>
                          <a:spcPts val="0"/>
                        </a:spcAft>
                        <a:buNone/>
                      </a:pPr>
                      <a:r>
                        <a:rPr lang="tr-TR" sz="2000">
                          <a:latin typeface="Times New Roman"/>
                          <a:ea typeface="Times New Roman"/>
                          <a:cs typeface="Times New Roman"/>
                          <a:sym typeface="Times New Roman"/>
                        </a:rPr>
                        <a:t>YIL</a:t>
                      </a:r>
                      <a:endParaRPr/>
                    </a:p>
                  </a:txBody>
                  <a:tcPr marT="43125" marB="43125" marR="86225" marL="86225"/>
                </a:tc>
                <a:tc>
                  <a:txBody>
                    <a:bodyPr/>
                    <a:lstStyle/>
                    <a:p>
                      <a:pPr indent="0" lvl="0" marL="0" marR="0" rtl="0" algn="ctr">
                        <a:spcBef>
                          <a:spcPts val="0"/>
                        </a:spcBef>
                        <a:spcAft>
                          <a:spcPts val="0"/>
                        </a:spcAft>
                        <a:buNone/>
                      </a:pPr>
                      <a:r>
                        <a:rPr lang="tr-TR" sz="2000">
                          <a:solidFill>
                            <a:srgbClr val="FF0000"/>
                          </a:solidFill>
                          <a:latin typeface="Times New Roman"/>
                          <a:ea typeface="Times New Roman"/>
                          <a:cs typeface="Times New Roman"/>
                          <a:sym typeface="Times New Roman"/>
                        </a:rPr>
                        <a:t>SAĞLIK YÖNETİMİ</a:t>
                      </a:r>
                      <a:endParaRPr/>
                    </a:p>
                  </a:txBody>
                  <a:tcPr marT="43125" marB="43125" marR="86225" marL="86225" anchor="ctr"/>
                </a:tc>
              </a:tr>
              <a:tr h="959550">
                <a:tc>
                  <a:txBody>
                    <a:bodyPr/>
                    <a:lstStyle/>
                    <a:p>
                      <a:pPr indent="0" lvl="0" marL="0" marR="0" rtl="0" algn="ctr">
                        <a:spcBef>
                          <a:spcPts val="0"/>
                        </a:spcBef>
                        <a:spcAft>
                          <a:spcPts val="0"/>
                        </a:spcAft>
                        <a:buNone/>
                      </a:pPr>
                      <a:r>
                        <a:rPr b="1" lang="tr-TR" sz="2000">
                          <a:latin typeface="Times New Roman"/>
                          <a:ea typeface="Times New Roman"/>
                          <a:cs typeface="Times New Roman"/>
                          <a:sym typeface="Times New Roman"/>
                        </a:rPr>
                        <a:t>2021</a:t>
                      </a:r>
                      <a:endParaRPr/>
                    </a:p>
                  </a:txBody>
                  <a:tcPr marT="43125" marB="43125" marR="86225" marL="86225" anchor="ctr"/>
                </a:tc>
                <a:tc>
                  <a:txBody>
                    <a:bodyPr/>
                    <a:lstStyle/>
                    <a:p>
                      <a:pPr indent="0" lvl="0" marL="0" marR="0" rtl="0" algn="ctr">
                        <a:spcBef>
                          <a:spcPts val="0"/>
                        </a:spcBef>
                        <a:spcAft>
                          <a:spcPts val="0"/>
                        </a:spcAft>
                        <a:buNone/>
                      </a:pPr>
                      <a:r>
                        <a:rPr b="1" lang="tr-TR" sz="1800">
                          <a:solidFill>
                            <a:srgbClr val="1E4E79"/>
                          </a:solidFill>
                          <a:latin typeface="Times New Roman"/>
                          <a:ea typeface="Times New Roman"/>
                          <a:cs typeface="Times New Roman"/>
                          <a:sym typeface="Times New Roman"/>
                        </a:rPr>
                        <a:t>14</a:t>
                      </a:r>
                      <a:endParaRPr/>
                    </a:p>
                  </a:txBody>
                  <a:tcPr marT="43125" marB="43125" marR="86225" marL="86225" anchor="ctr"/>
                </a:tc>
              </a:tr>
              <a:tr h="923650">
                <a:tc>
                  <a:txBody>
                    <a:bodyPr/>
                    <a:lstStyle/>
                    <a:p>
                      <a:pPr indent="0" lvl="0" marL="0" marR="0" rtl="0" algn="ctr">
                        <a:spcBef>
                          <a:spcPts val="0"/>
                        </a:spcBef>
                        <a:spcAft>
                          <a:spcPts val="0"/>
                        </a:spcAft>
                        <a:buNone/>
                      </a:pPr>
                      <a:r>
                        <a:t/>
                      </a:r>
                      <a:endParaRPr b="1" sz="2000">
                        <a:latin typeface="Times New Roman"/>
                        <a:ea typeface="Times New Roman"/>
                        <a:cs typeface="Times New Roman"/>
                        <a:sym typeface="Times New Roman"/>
                      </a:endParaRPr>
                    </a:p>
                    <a:p>
                      <a:pPr indent="0" lvl="0" marL="0" marR="0" rtl="0" algn="ctr">
                        <a:spcBef>
                          <a:spcPts val="0"/>
                        </a:spcBef>
                        <a:spcAft>
                          <a:spcPts val="0"/>
                        </a:spcAft>
                        <a:buNone/>
                      </a:pPr>
                      <a:r>
                        <a:rPr b="1" lang="tr-TR" sz="2000">
                          <a:latin typeface="Times New Roman"/>
                          <a:ea typeface="Times New Roman"/>
                          <a:cs typeface="Times New Roman"/>
                          <a:sym typeface="Times New Roman"/>
                        </a:rPr>
                        <a:t>2022</a:t>
                      </a:r>
                      <a:endParaRPr/>
                    </a:p>
                  </a:txBody>
                  <a:tcPr marT="43125" marB="43125" marR="86225" marL="86225" anchor="ctr"/>
                </a:tc>
                <a:tc>
                  <a:txBody>
                    <a:bodyPr/>
                    <a:lstStyle/>
                    <a:p>
                      <a:pPr indent="0" lvl="0" marL="0" marR="0" rtl="0" algn="ctr">
                        <a:spcBef>
                          <a:spcPts val="0"/>
                        </a:spcBef>
                        <a:spcAft>
                          <a:spcPts val="0"/>
                        </a:spcAft>
                        <a:buNone/>
                      </a:pPr>
                      <a:r>
                        <a:t/>
                      </a:r>
                      <a:endParaRPr b="1" sz="1800">
                        <a:solidFill>
                          <a:srgbClr val="1E4E79"/>
                        </a:solidFill>
                        <a:latin typeface="Times New Roman"/>
                        <a:ea typeface="Times New Roman"/>
                        <a:cs typeface="Times New Roman"/>
                        <a:sym typeface="Times New Roman"/>
                      </a:endParaRPr>
                    </a:p>
                    <a:p>
                      <a:pPr indent="0" lvl="0" marL="0" marR="0" rtl="0" algn="ctr">
                        <a:spcBef>
                          <a:spcPts val="0"/>
                        </a:spcBef>
                        <a:spcAft>
                          <a:spcPts val="0"/>
                        </a:spcAft>
                        <a:buNone/>
                      </a:pPr>
                      <a:r>
                        <a:rPr b="1" lang="tr-TR" sz="1800">
                          <a:solidFill>
                            <a:srgbClr val="1E4E79"/>
                          </a:solidFill>
                          <a:latin typeface="Times New Roman"/>
                          <a:ea typeface="Times New Roman"/>
                          <a:cs typeface="Times New Roman"/>
                          <a:sym typeface="Times New Roman"/>
                        </a:rPr>
                        <a:t>10</a:t>
                      </a:r>
                      <a:endParaRPr/>
                    </a:p>
                  </a:txBody>
                  <a:tcPr marT="43125" marB="43125" marR="86225" marL="86225" anchor="ctr"/>
                </a:tc>
              </a:tr>
              <a:tr h="923650">
                <a:tc>
                  <a:txBody>
                    <a:bodyPr/>
                    <a:lstStyle/>
                    <a:p>
                      <a:pPr indent="0" lvl="0" marL="0" marR="0" rtl="0" algn="ctr">
                        <a:spcBef>
                          <a:spcPts val="0"/>
                        </a:spcBef>
                        <a:spcAft>
                          <a:spcPts val="0"/>
                        </a:spcAft>
                        <a:buNone/>
                      </a:pPr>
                      <a:r>
                        <a:rPr b="1" lang="tr-TR" sz="2000">
                          <a:latin typeface="Times New Roman"/>
                          <a:ea typeface="Times New Roman"/>
                          <a:cs typeface="Times New Roman"/>
                          <a:sym typeface="Times New Roman"/>
                        </a:rPr>
                        <a:t>2023</a:t>
                      </a:r>
                      <a:endParaRPr/>
                    </a:p>
                  </a:txBody>
                  <a:tcPr marT="43125" marB="43125" marR="86225" marL="86225" anchor="ctr"/>
                </a:tc>
                <a:tc>
                  <a:txBody>
                    <a:bodyPr/>
                    <a:lstStyle/>
                    <a:p>
                      <a:pPr indent="0" lvl="0" marL="0" marR="0" rtl="0" algn="ctr">
                        <a:spcBef>
                          <a:spcPts val="0"/>
                        </a:spcBef>
                        <a:spcAft>
                          <a:spcPts val="0"/>
                        </a:spcAft>
                        <a:buNone/>
                      </a:pPr>
                      <a:r>
                        <a:rPr b="1" lang="tr-TR" sz="1800">
                          <a:solidFill>
                            <a:srgbClr val="1E4E79"/>
                          </a:solidFill>
                          <a:latin typeface="Times New Roman"/>
                          <a:ea typeface="Times New Roman"/>
                          <a:cs typeface="Times New Roman"/>
                          <a:sym typeface="Times New Roman"/>
                        </a:rPr>
                        <a:t>16</a:t>
                      </a:r>
                      <a:endParaRPr b="1" sz="1800">
                        <a:solidFill>
                          <a:srgbClr val="1E4E79"/>
                        </a:solidFill>
                        <a:latin typeface="Times New Roman"/>
                        <a:ea typeface="Times New Roman"/>
                        <a:cs typeface="Times New Roman"/>
                        <a:sym typeface="Times New Roman"/>
                      </a:endParaRPr>
                    </a:p>
                  </a:txBody>
                  <a:tcPr marT="43125" marB="43125" marR="86225" marL="86225" anchor="ctr"/>
                </a:tc>
              </a:tr>
              <a:tr h="923650">
                <a:tc>
                  <a:txBody>
                    <a:bodyPr/>
                    <a:lstStyle/>
                    <a:p>
                      <a:pPr indent="0" lvl="0" marL="0" marR="0" rtl="0" algn="ctr">
                        <a:spcBef>
                          <a:spcPts val="0"/>
                        </a:spcBef>
                        <a:spcAft>
                          <a:spcPts val="0"/>
                        </a:spcAft>
                        <a:buNone/>
                      </a:pPr>
                      <a:r>
                        <a:rPr b="1" lang="tr-TR" sz="2000">
                          <a:latin typeface="Times New Roman"/>
                          <a:ea typeface="Times New Roman"/>
                          <a:cs typeface="Times New Roman"/>
                          <a:sym typeface="Times New Roman"/>
                        </a:rPr>
                        <a:t>2024</a:t>
                      </a:r>
                      <a:endParaRPr b="1" sz="2000">
                        <a:latin typeface="Times New Roman"/>
                        <a:ea typeface="Times New Roman"/>
                        <a:cs typeface="Times New Roman"/>
                        <a:sym typeface="Times New Roman"/>
                      </a:endParaRPr>
                    </a:p>
                  </a:txBody>
                  <a:tcPr marT="43125" marB="43125" marR="86225" marL="86225" anchor="ctr"/>
                </a:tc>
                <a:tc>
                  <a:txBody>
                    <a:bodyPr/>
                    <a:lstStyle/>
                    <a:p>
                      <a:pPr indent="0" lvl="0" marL="0" marR="0" rtl="0" algn="ctr">
                        <a:spcBef>
                          <a:spcPts val="0"/>
                        </a:spcBef>
                        <a:spcAft>
                          <a:spcPts val="0"/>
                        </a:spcAft>
                        <a:buNone/>
                      </a:pPr>
                      <a:r>
                        <a:t/>
                      </a:r>
                      <a:endParaRPr b="1" sz="1800">
                        <a:solidFill>
                          <a:srgbClr val="1E4E79"/>
                        </a:solidFill>
                        <a:latin typeface="Times New Roman"/>
                        <a:ea typeface="Times New Roman"/>
                        <a:cs typeface="Times New Roman"/>
                        <a:sym typeface="Times New Roman"/>
                      </a:endParaRPr>
                    </a:p>
                  </a:txBody>
                  <a:tcPr marT="43125" marB="43125" marR="86225" marL="862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type="title"/>
          </p:nvPr>
        </p:nvSpPr>
        <p:spPr>
          <a:xfrm>
            <a:off x="838200" y="365125"/>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Lisansüstü Eğitim</a:t>
            </a:r>
            <a:endParaRPr/>
          </a:p>
        </p:txBody>
      </p:sp>
      <p:sp>
        <p:nvSpPr>
          <p:cNvPr id="179" name="Google Shape;179;p14"/>
          <p:cNvSpPr txBox="1"/>
          <p:nvPr>
            <p:ph idx="1" type="body"/>
          </p:nvPr>
        </p:nvSpPr>
        <p:spPr>
          <a:xfrm>
            <a:off x="656823" y="1197735"/>
            <a:ext cx="10696977" cy="4979228"/>
          </a:xfrm>
          <a:prstGeom prst="rect">
            <a:avLst/>
          </a:prstGeom>
          <a:noFill/>
          <a:ln>
            <a:noFill/>
          </a:ln>
        </p:spPr>
        <p:txBody>
          <a:bodyPr anchorCtr="0" anchor="t" bIns="45700" lIns="91425" spcFirstLastPara="1" rIns="91425" wrap="square" tIns="45700">
            <a:normAutofit/>
          </a:bodyPr>
          <a:lstStyle/>
          <a:p>
            <a:pPr indent="-63500" lvl="0" marL="228600" rtl="0" algn="just">
              <a:lnSpc>
                <a:spcPct val="90000"/>
              </a:lnSpc>
              <a:spcBef>
                <a:spcPts val="0"/>
              </a:spcBef>
              <a:spcAft>
                <a:spcPts val="0"/>
              </a:spcAft>
              <a:buClr>
                <a:schemeClr val="dk1"/>
              </a:buClr>
              <a:buSzPts val="2600"/>
              <a:buNone/>
            </a:pPr>
            <a:r>
              <a:t/>
            </a:r>
            <a:endParaRPr b="1" i="1" sz="2600">
              <a:solidFill>
                <a:srgbClr val="FF0000"/>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b="1" i="1" lang="tr-TR">
                <a:latin typeface="Times New Roman"/>
                <a:ea typeface="Times New Roman"/>
                <a:cs typeface="Times New Roman"/>
                <a:sym typeface="Times New Roman"/>
              </a:rPr>
              <a:t>Yüksek Lisans Öğrenci Sayısı: 51</a:t>
            </a:r>
            <a:endParaRPr/>
          </a:p>
          <a:p>
            <a:pPr indent="0" lvl="1" marL="457200" rtl="0" algn="l">
              <a:lnSpc>
                <a:spcPct val="90000"/>
              </a:lnSpc>
              <a:spcBef>
                <a:spcPts val="500"/>
              </a:spcBef>
              <a:spcAft>
                <a:spcPts val="0"/>
              </a:spcAft>
              <a:buClr>
                <a:schemeClr val="dk1"/>
              </a:buClr>
              <a:buSzPts val="2400"/>
              <a:buNone/>
            </a:pPr>
            <a:r>
              <a:t/>
            </a:r>
            <a:endParaRPr b="1" i="1">
              <a:solidFill>
                <a:srgbClr val="FF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600"/>
              <a:buNone/>
            </a:pPr>
            <a:r>
              <a:t/>
            </a:r>
            <a:endParaRPr b="1" i="1" sz="2600">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aphicFrame>
        <p:nvGraphicFramePr>
          <p:cNvPr id="184" name="Google Shape;184;p15"/>
          <p:cNvGraphicFramePr/>
          <p:nvPr/>
        </p:nvGraphicFramePr>
        <p:xfrm>
          <a:off x="1330034" y="2054168"/>
          <a:ext cx="3000000" cy="3000000"/>
        </p:xfrm>
        <a:graphic>
          <a:graphicData uri="http://schemas.openxmlformats.org/drawingml/2006/table">
            <a:tbl>
              <a:tblPr bandRow="1" firstRow="1">
                <a:noFill/>
                <a:tableStyleId>{CAE2F39B-24A6-4CC1-B791-E04993626EC9}</a:tableStyleId>
              </a:tblPr>
              <a:tblGrid>
                <a:gridCol w="5674125"/>
                <a:gridCol w="3765450"/>
              </a:tblGrid>
              <a:tr h="664475">
                <a:tc>
                  <a:txBody>
                    <a:bodyPr/>
                    <a:lstStyle/>
                    <a:p>
                      <a:pPr indent="0" lvl="0" marL="0" marR="0" rtl="0" algn="l">
                        <a:spcBef>
                          <a:spcPts val="0"/>
                        </a:spcBef>
                        <a:spcAft>
                          <a:spcPts val="0"/>
                        </a:spcAft>
                        <a:buNone/>
                      </a:pPr>
                      <a:r>
                        <a:rPr lang="tr-TR" sz="1800">
                          <a:latin typeface="Times New Roman"/>
                          <a:ea typeface="Times New Roman"/>
                          <a:cs typeface="Times New Roman"/>
                          <a:sym typeface="Times New Roman"/>
                        </a:rPr>
                        <a:t>Faaliyet</a:t>
                      </a:r>
                      <a:r>
                        <a:rPr lang="tr-TR" sz="1800">
                          <a:latin typeface="Times New Roman"/>
                          <a:ea typeface="Times New Roman"/>
                          <a:cs typeface="Times New Roman"/>
                          <a:sym typeface="Times New Roman"/>
                        </a:rPr>
                        <a:t> Türü </a:t>
                      </a:r>
                      <a:endParaRPr sz="18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Düzenlenen</a:t>
                      </a:r>
                      <a:r>
                        <a:rPr lang="tr-TR" sz="1800">
                          <a:latin typeface="Times New Roman"/>
                          <a:ea typeface="Times New Roman"/>
                          <a:cs typeface="Times New Roman"/>
                          <a:sym typeface="Times New Roman"/>
                        </a:rPr>
                        <a:t> Faaliyet </a:t>
                      </a:r>
                      <a:r>
                        <a:rPr lang="tr-TR" sz="1800">
                          <a:latin typeface="Times New Roman"/>
                          <a:ea typeface="Times New Roman"/>
                          <a:cs typeface="Times New Roman"/>
                          <a:sym typeface="Times New Roman"/>
                        </a:rPr>
                        <a:t>Sayısı </a:t>
                      </a:r>
                      <a:endParaRPr/>
                    </a:p>
                  </a:txBody>
                  <a:tcPr marT="45725" marB="45725" marR="91450" marL="91450" anchor="ctr"/>
                </a:tc>
              </a:tr>
              <a:tr h="453150">
                <a:tc>
                  <a:txBody>
                    <a:bodyPr/>
                    <a:lstStyle/>
                    <a:p>
                      <a:pPr indent="0" lvl="0" marL="0" marR="0" rtl="0" algn="l">
                        <a:spcBef>
                          <a:spcPts val="0"/>
                        </a:spcBef>
                        <a:spcAft>
                          <a:spcPts val="0"/>
                        </a:spcAft>
                        <a:buNone/>
                      </a:pPr>
                      <a:r>
                        <a:rPr b="1" lang="tr-TR" sz="1800">
                          <a:latin typeface="Times New Roman"/>
                          <a:ea typeface="Times New Roman"/>
                          <a:cs typeface="Times New Roman"/>
                          <a:sym typeface="Times New Roman"/>
                        </a:rPr>
                        <a:t>webinar</a:t>
                      </a:r>
                      <a:endParaRPr/>
                    </a:p>
                  </a:txBody>
                  <a:tcPr marT="0" marB="0" marR="0" marL="0"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5</a:t>
                      </a:r>
                      <a:endParaRPr/>
                    </a:p>
                  </a:txBody>
                  <a:tcPr marT="45725" marB="45725" marR="91450" marL="91450" anchor="ctr"/>
                </a:tc>
              </a:tr>
              <a:tr h="453150">
                <a:tc>
                  <a:txBody>
                    <a:bodyPr/>
                    <a:lstStyle/>
                    <a:p>
                      <a:pPr indent="0" lvl="0" marL="0" marR="0" rtl="0" algn="l">
                        <a:spcBef>
                          <a:spcPts val="0"/>
                        </a:spcBef>
                        <a:spcAft>
                          <a:spcPts val="0"/>
                        </a:spcAft>
                        <a:buNone/>
                      </a:pPr>
                      <a:r>
                        <a:rPr b="1" lang="tr-TR" sz="1800">
                          <a:latin typeface="Times New Roman"/>
                          <a:ea typeface="Times New Roman"/>
                          <a:cs typeface="Times New Roman"/>
                          <a:sym typeface="Times New Roman"/>
                        </a:rPr>
                        <a:t>Teknik Gezi</a:t>
                      </a:r>
                      <a:endParaRPr/>
                    </a:p>
                  </a:txBody>
                  <a:tcPr marT="0" marB="0" marR="0" marL="0"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a:t>
                      </a:r>
                      <a:endParaRPr/>
                    </a:p>
                  </a:txBody>
                  <a:tcPr marT="45725" marB="45725" marR="91450" marL="91450" anchor="ctr"/>
                </a:tc>
              </a:tr>
              <a:tr h="453150">
                <a:tc>
                  <a:txBody>
                    <a:bodyPr/>
                    <a:lstStyle/>
                    <a:p>
                      <a:pPr indent="0" lvl="0" marL="0" marR="0" rtl="0" algn="l">
                        <a:spcBef>
                          <a:spcPts val="0"/>
                        </a:spcBef>
                        <a:spcAft>
                          <a:spcPts val="0"/>
                        </a:spcAft>
                        <a:buNone/>
                      </a:pPr>
                      <a:r>
                        <a:rPr b="1" lang="tr-TR" sz="1800">
                          <a:latin typeface="Times New Roman"/>
                          <a:ea typeface="Times New Roman"/>
                          <a:cs typeface="Times New Roman"/>
                          <a:sym typeface="Times New Roman"/>
                        </a:rPr>
                        <a:t>Söyleşi</a:t>
                      </a:r>
                      <a:endParaRPr/>
                    </a:p>
                  </a:txBody>
                  <a:tcPr marT="0" marB="0" marR="0" marL="0"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3</a:t>
                      </a:r>
                      <a:endParaRPr/>
                    </a:p>
                  </a:txBody>
                  <a:tcPr marT="45725" marB="45725" marR="91450" marL="91450" anchor="ctr"/>
                </a:tc>
              </a:tr>
              <a:tr h="453150">
                <a:tc>
                  <a:txBody>
                    <a:bodyPr/>
                    <a:lstStyle/>
                    <a:p>
                      <a:pPr indent="0" lvl="0" marL="0" marR="0" rtl="0" algn="l">
                        <a:spcBef>
                          <a:spcPts val="0"/>
                        </a:spcBef>
                        <a:spcAft>
                          <a:spcPts val="0"/>
                        </a:spcAft>
                        <a:buNone/>
                      </a:pPr>
                      <a:r>
                        <a:rPr b="1" lang="tr-TR" sz="1800">
                          <a:latin typeface="Times New Roman"/>
                          <a:ea typeface="Times New Roman"/>
                          <a:cs typeface="Times New Roman"/>
                          <a:sym typeface="Times New Roman"/>
                        </a:rPr>
                        <a:t>Konferans</a:t>
                      </a:r>
                      <a:endParaRPr/>
                    </a:p>
                  </a:txBody>
                  <a:tcPr marT="0" marB="0" marR="0" marL="0" anchor="ctr"/>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a:t>
                      </a:r>
                      <a:endParaRPr/>
                    </a:p>
                  </a:txBody>
                  <a:tcPr marT="45725" marB="45725" marR="91450" marL="91450" anchor="ctr"/>
                </a:tc>
              </a:tr>
              <a:tr h="453150">
                <a:tc>
                  <a:txBody>
                    <a:bodyPr/>
                    <a:lstStyle/>
                    <a:p>
                      <a:pPr indent="0" lvl="0" marL="0" marR="0" rtl="0" algn="r">
                        <a:spcBef>
                          <a:spcPts val="0"/>
                        </a:spcBef>
                        <a:spcAft>
                          <a:spcPts val="0"/>
                        </a:spcAft>
                        <a:buNone/>
                      </a:pPr>
                      <a:r>
                        <a:rPr b="1" lang="tr-TR" sz="1800">
                          <a:latin typeface="Times New Roman"/>
                          <a:ea typeface="Times New Roman"/>
                          <a:cs typeface="Times New Roman"/>
                          <a:sym typeface="Times New Roman"/>
                        </a:rPr>
                        <a:t>TOPLAM</a:t>
                      </a:r>
                      <a:endParaRPr/>
                    </a:p>
                  </a:txBody>
                  <a:tcPr marT="0" marB="0" marR="0" marL="0" anchor="ctr"/>
                </a:tc>
                <a:tc>
                  <a:txBody>
                    <a:bodyPr/>
                    <a:lstStyle/>
                    <a:p>
                      <a:pPr indent="0" lvl="0" marL="0" marR="0" rtl="0" algn="ctr">
                        <a:spcBef>
                          <a:spcPts val="0"/>
                        </a:spcBef>
                        <a:spcAft>
                          <a:spcPts val="0"/>
                        </a:spcAft>
                        <a:buNone/>
                      </a:pPr>
                      <a:r>
                        <a:rPr b="1" lang="tr-TR" sz="1800">
                          <a:solidFill>
                            <a:srgbClr val="FF0000"/>
                          </a:solidFill>
                          <a:latin typeface="Times New Roman"/>
                          <a:ea typeface="Times New Roman"/>
                          <a:cs typeface="Times New Roman"/>
                          <a:sym typeface="Times New Roman"/>
                        </a:rPr>
                        <a:t>12</a:t>
                      </a:r>
                      <a:endParaRPr/>
                    </a:p>
                  </a:txBody>
                  <a:tcPr marT="45725" marB="45725" marR="91450" marL="91450" anchor="ctr"/>
                </a:tc>
              </a:tr>
            </a:tbl>
          </a:graphicData>
        </a:graphic>
      </p:graphicFrame>
      <p:sp>
        <p:nvSpPr>
          <p:cNvPr id="185" name="Google Shape;185;p15"/>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FAALİYETLER (2024) / BÖLÜM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aphicFrame>
        <p:nvGraphicFramePr>
          <p:cNvPr id="190" name="Google Shape;190;p16"/>
          <p:cNvGraphicFramePr/>
          <p:nvPr/>
        </p:nvGraphicFramePr>
        <p:xfrm>
          <a:off x="2082800" y="1114475"/>
          <a:ext cx="3000000" cy="3000000"/>
        </p:xfrm>
        <a:graphic>
          <a:graphicData uri="http://schemas.openxmlformats.org/drawingml/2006/table">
            <a:tbl>
              <a:tblPr bandRow="1">
                <a:noFill/>
                <a:tableStyleId>{CAE2F39B-24A6-4CC1-B791-E04993626EC9}</a:tableStyleId>
              </a:tblPr>
              <a:tblGrid>
                <a:gridCol w="4448175"/>
                <a:gridCol w="3659525"/>
              </a:tblGrid>
              <a:tr h="397025">
                <a:tc rowSpan="3">
                  <a:txBody>
                    <a:bodyPr/>
                    <a:lstStyle/>
                    <a:p>
                      <a:pPr indent="0" lvl="0" marL="0" marR="0" rtl="0" algn="just">
                        <a:spcBef>
                          <a:spcPts val="0"/>
                        </a:spcBef>
                        <a:spcAft>
                          <a:spcPts val="0"/>
                        </a:spcAft>
                        <a:buNone/>
                      </a:pPr>
                      <a:r>
                        <a:rPr b="1" lang="tr-TR" sz="1600">
                          <a:latin typeface="Times New Roman"/>
                          <a:ea typeface="Times New Roman"/>
                          <a:cs typeface="Times New Roman"/>
                          <a:sym typeface="Times New Roman"/>
                        </a:rPr>
                        <a:t>Kariyer Planlamada Sektör Günleri</a:t>
                      </a:r>
                      <a:endParaRPr b="1" sz="16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Kamu Sektörü </a:t>
                      </a:r>
                      <a:endParaRPr sz="1600">
                        <a:latin typeface="Times New Roman"/>
                        <a:ea typeface="Times New Roman"/>
                        <a:cs typeface="Times New Roman"/>
                        <a:sym typeface="Times New Roman"/>
                      </a:endParaRPr>
                    </a:p>
                  </a:txBody>
                  <a:tcPr marT="45725" marB="45725" marR="91450" marL="91450"/>
                </a:tc>
              </a:tr>
              <a:tr h="397025">
                <a:tc vMerge="1"/>
                <a:tc>
                  <a:txBody>
                    <a:bodyPr/>
                    <a:lstStyle/>
                    <a:p>
                      <a:pPr indent="0" lvl="0" marL="0" marR="0" rtl="0" algn="ctr">
                        <a:lnSpc>
                          <a:spcPct val="100000"/>
                        </a:lnSpc>
                        <a:spcBef>
                          <a:spcPts val="0"/>
                        </a:spcBef>
                        <a:spcAft>
                          <a:spcPts val="0"/>
                        </a:spcAft>
                        <a:buClr>
                          <a:schemeClr val="dk1"/>
                        </a:buClr>
                        <a:buSzPts val="1600"/>
                        <a:buFont typeface="Times New Roman"/>
                        <a:buNone/>
                      </a:pPr>
                      <a:r>
                        <a:rPr b="1" lang="tr-TR" sz="1600">
                          <a:solidFill>
                            <a:schemeClr val="dk1"/>
                          </a:solidFill>
                          <a:latin typeface="Times New Roman"/>
                          <a:ea typeface="Times New Roman"/>
                          <a:cs typeface="Times New Roman"/>
                          <a:sym typeface="Times New Roman"/>
                        </a:rPr>
                        <a:t>Akademi</a:t>
                      </a:r>
                      <a:endParaRPr/>
                    </a:p>
                  </a:txBody>
                  <a:tcPr marT="45725" marB="45725" marR="91450" marL="91450"/>
                </a:tc>
              </a:tr>
              <a:tr h="397025">
                <a:tc vMerge="1"/>
                <a:tc>
                  <a:txBody>
                    <a:bodyPr/>
                    <a:lstStyle/>
                    <a:p>
                      <a:pPr indent="0" lvl="0" marL="0" marR="0" rtl="0" algn="ctr">
                        <a:lnSpc>
                          <a:spcPct val="100000"/>
                        </a:lnSpc>
                        <a:spcBef>
                          <a:spcPts val="0"/>
                        </a:spcBef>
                        <a:spcAft>
                          <a:spcPts val="0"/>
                        </a:spcAft>
                        <a:buClr>
                          <a:schemeClr val="dk1"/>
                        </a:buClr>
                        <a:buSzPts val="1600"/>
                        <a:buFont typeface="Times New Roman"/>
                        <a:buNone/>
                      </a:pPr>
                      <a:r>
                        <a:rPr b="1" lang="tr-TR" sz="1600">
                          <a:latin typeface="Times New Roman"/>
                          <a:ea typeface="Times New Roman"/>
                          <a:cs typeface="Times New Roman"/>
                          <a:sym typeface="Times New Roman"/>
                        </a:rPr>
                        <a:t>Özel Sektör </a:t>
                      </a:r>
                      <a:endParaRPr sz="1600">
                        <a:latin typeface="Times New Roman"/>
                        <a:ea typeface="Times New Roman"/>
                        <a:cs typeface="Times New Roman"/>
                        <a:sym typeface="Times New Roman"/>
                      </a:endParaRPr>
                    </a:p>
                  </a:txBody>
                  <a:tcPr marT="45725" marB="45725" marR="91450" marL="91450"/>
                </a:tc>
              </a:tr>
            </a:tbl>
          </a:graphicData>
        </a:graphic>
      </p:graphicFrame>
      <p:sp>
        <p:nvSpPr>
          <p:cNvPr id="191" name="Google Shape;191;p16"/>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Webinar (2024)</a:t>
            </a:r>
            <a:endParaRPr/>
          </a:p>
        </p:txBody>
      </p:sp>
      <p:pic>
        <p:nvPicPr>
          <p:cNvPr id="192" name="Google Shape;192;p16"/>
          <p:cNvPicPr preferRelativeResize="0"/>
          <p:nvPr/>
        </p:nvPicPr>
        <p:blipFill>
          <a:blip r:embed="rId3">
            <a:alphaModFix/>
          </a:blip>
          <a:stretch>
            <a:fillRect/>
          </a:stretch>
        </p:blipFill>
        <p:spPr>
          <a:xfrm>
            <a:off x="152400" y="2418075"/>
            <a:ext cx="3281311" cy="4247652"/>
          </a:xfrm>
          <a:prstGeom prst="rect">
            <a:avLst/>
          </a:prstGeom>
          <a:noFill/>
          <a:ln>
            <a:noFill/>
          </a:ln>
        </p:spPr>
      </p:pic>
      <p:pic>
        <p:nvPicPr>
          <p:cNvPr id="193" name="Google Shape;193;p16"/>
          <p:cNvPicPr preferRelativeResize="0"/>
          <p:nvPr/>
        </p:nvPicPr>
        <p:blipFill>
          <a:blip r:embed="rId4">
            <a:alphaModFix/>
          </a:blip>
          <a:stretch>
            <a:fillRect/>
          </a:stretch>
        </p:blipFill>
        <p:spPr>
          <a:xfrm>
            <a:off x="4174236" y="2418075"/>
            <a:ext cx="3281308" cy="4247652"/>
          </a:xfrm>
          <a:prstGeom prst="rect">
            <a:avLst/>
          </a:prstGeom>
          <a:noFill/>
          <a:ln>
            <a:noFill/>
          </a:ln>
        </p:spPr>
      </p:pic>
      <p:pic>
        <p:nvPicPr>
          <p:cNvPr id="194" name="Google Shape;194;p16"/>
          <p:cNvPicPr preferRelativeResize="0"/>
          <p:nvPr/>
        </p:nvPicPr>
        <p:blipFill>
          <a:blip r:embed="rId5">
            <a:alphaModFix/>
          </a:blip>
          <a:stretch>
            <a:fillRect/>
          </a:stretch>
        </p:blipFill>
        <p:spPr>
          <a:xfrm>
            <a:off x="7936869" y="2418075"/>
            <a:ext cx="3281311" cy="42476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aphicFrame>
        <p:nvGraphicFramePr>
          <p:cNvPr id="199" name="Google Shape;199;p17"/>
          <p:cNvGraphicFramePr/>
          <p:nvPr/>
        </p:nvGraphicFramePr>
        <p:xfrm>
          <a:off x="2555240" y="1114475"/>
          <a:ext cx="3000000" cy="3000000"/>
        </p:xfrm>
        <a:graphic>
          <a:graphicData uri="http://schemas.openxmlformats.org/drawingml/2006/table">
            <a:tbl>
              <a:tblPr bandRow="1">
                <a:noFill/>
                <a:tableStyleId>{CAE2F39B-24A6-4CC1-B791-E04993626EC9}</a:tableStyleId>
              </a:tblPr>
              <a:tblGrid>
                <a:gridCol w="7081525"/>
              </a:tblGrid>
              <a:tr h="846400">
                <a:tc>
                  <a:txBody>
                    <a:bodyPr/>
                    <a:lstStyle/>
                    <a:p>
                      <a:pPr indent="0" lvl="0" marL="0" marR="0" rtl="0" algn="ctr">
                        <a:spcBef>
                          <a:spcPts val="0"/>
                        </a:spcBef>
                        <a:spcAft>
                          <a:spcPts val="0"/>
                        </a:spcAft>
                        <a:buNone/>
                      </a:pPr>
                      <a:r>
                        <a:rPr b="1" lang="tr-TR" sz="1600">
                          <a:latin typeface="Times New Roman"/>
                          <a:ea typeface="Times New Roman"/>
                          <a:cs typeface="Times New Roman"/>
                          <a:sym typeface="Times New Roman"/>
                        </a:rPr>
                        <a:t>Sağlık Turizmi Tesisi ve Aracı Kurumlar için Sertifikasyon Süreçleri</a:t>
                      </a:r>
                      <a:endParaRPr b="1" sz="1600">
                        <a:latin typeface="Times New Roman"/>
                        <a:ea typeface="Times New Roman"/>
                        <a:cs typeface="Times New Roman"/>
                        <a:sym typeface="Times New Roman"/>
                      </a:endParaRPr>
                    </a:p>
                  </a:txBody>
                  <a:tcPr marT="0" marB="0" marR="0" marL="0" anchor="ctr"/>
                </a:tc>
              </a:tr>
            </a:tbl>
          </a:graphicData>
        </a:graphic>
      </p:graphicFrame>
      <p:sp>
        <p:nvSpPr>
          <p:cNvPr id="200" name="Google Shape;200;p17"/>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Webinar (2023)</a:t>
            </a:r>
            <a:endParaRPr/>
          </a:p>
        </p:txBody>
      </p:sp>
      <p:pic>
        <p:nvPicPr>
          <p:cNvPr id="201" name="Google Shape;201;p17"/>
          <p:cNvPicPr preferRelativeResize="0"/>
          <p:nvPr/>
        </p:nvPicPr>
        <p:blipFill rotWithShape="1">
          <a:blip r:embed="rId3">
            <a:alphaModFix/>
          </a:blip>
          <a:srcRect b="0" l="0" r="0" t="0"/>
          <a:stretch/>
        </p:blipFill>
        <p:spPr>
          <a:xfrm>
            <a:off x="4442570" y="2271791"/>
            <a:ext cx="3306859" cy="37637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18"/>
          <p:cNvGraphicFramePr/>
          <p:nvPr/>
        </p:nvGraphicFramePr>
        <p:xfrm>
          <a:off x="863600" y="1124990"/>
          <a:ext cx="3000000" cy="3000000"/>
        </p:xfrm>
        <a:graphic>
          <a:graphicData uri="http://schemas.openxmlformats.org/drawingml/2006/table">
            <a:tbl>
              <a:tblPr bandRow="1">
                <a:noFill/>
                <a:tableStyleId>{CAE2F39B-24A6-4CC1-B791-E04993626EC9}</a:tableStyleId>
              </a:tblPr>
              <a:tblGrid>
                <a:gridCol w="4246875"/>
              </a:tblGrid>
              <a:tr h="447450">
                <a:tc>
                  <a:txBody>
                    <a:bodyPr/>
                    <a:lstStyle/>
                    <a:p>
                      <a:pPr indent="0" lvl="0" marL="0" marR="0" rtl="0" algn="ctr">
                        <a:lnSpc>
                          <a:spcPct val="100000"/>
                        </a:lnSpc>
                        <a:spcBef>
                          <a:spcPts val="0"/>
                        </a:spcBef>
                        <a:spcAft>
                          <a:spcPts val="0"/>
                        </a:spcAft>
                        <a:buClr>
                          <a:schemeClr val="dk1"/>
                        </a:buClr>
                        <a:buSzPts val="1800"/>
                        <a:buFont typeface="Calibri"/>
                        <a:buNone/>
                      </a:pPr>
                      <a:r>
                        <a:rPr b="1" i="0" lang="tr-TR" sz="1800">
                          <a:solidFill>
                            <a:schemeClr val="dk1"/>
                          </a:solidFill>
                          <a:latin typeface="Calibri"/>
                          <a:ea typeface="Calibri"/>
                          <a:cs typeface="Calibri"/>
                          <a:sym typeface="Calibri"/>
                        </a:rPr>
                        <a:t>Mersin Şehir Hastanesi'ne Teknik Gezi</a:t>
                      </a:r>
                      <a:endParaRPr/>
                    </a:p>
                  </a:txBody>
                  <a:tcPr marT="0" marB="0" marR="0" marL="0" anchor="ctr"/>
                </a:tc>
              </a:tr>
            </a:tbl>
          </a:graphicData>
        </a:graphic>
      </p:graphicFrame>
      <p:sp>
        <p:nvSpPr>
          <p:cNvPr id="207" name="Google Shape;207;p18"/>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Teknik Gezi (2023)  </a:t>
            </a:r>
            <a:endParaRPr/>
          </a:p>
        </p:txBody>
      </p:sp>
      <p:graphicFrame>
        <p:nvGraphicFramePr>
          <p:cNvPr id="208" name="Google Shape;208;p18"/>
          <p:cNvGraphicFramePr/>
          <p:nvPr/>
        </p:nvGraphicFramePr>
        <p:xfrm>
          <a:off x="6457071" y="1124990"/>
          <a:ext cx="3000000" cy="3000000"/>
        </p:xfrm>
        <a:graphic>
          <a:graphicData uri="http://schemas.openxmlformats.org/drawingml/2006/table">
            <a:tbl>
              <a:tblPr bandRow="1">
                <a:noFill/>
                <a:tableStyleId>{CAE2F39B-24A6-4CC1-B791-E04993626EC9}</a:tableStyleId>
              </a:tblPr>
              <a:tblGrid>
                <a:gridCol w="4871325"/>
              </a:tblGrid>
              <a:tr h="447450">
                <a:tc>
                  <a:txBody>
                    <a:bodyPr/>
                    <a:lstStyle/>
                    <a:p>
                      <a:pPr indent="0" lvl="0" marL="0" marR="0" rtl="0" algn="ctr">
                        <a:lnSpc>
                          <a:spcPct val="100000"/>
                        </a:lnSpc>
                        <a:spcBef>
                          <a:spcPts val="0"/>
                        </a:spcBef>
                        <a:spcAft>
                          <a:spcPts val="0"/>
                        </a:spcAft>
                        <a:buClr>
                          <a:schemeClr val="dk1"/>
                        </a:buClr>
                        <a:buSzPts val="1800"/>
                        <a:buFont typeface="Calibri"/>
                        <a:buNone/>
                      </a:pPr>
                      <a:r>
                        <a:rPr b="1" i="0" lang="tr-TR" sz="1800">
                          <a:solidFill>
                            <a:schemeClr val="dk1"/>
                          </a:solidFill>
                          <a:latin typeface="Calibri"/>
                          <a:ea typeface="Calibri"/>
                          <a:cs typeface="Calibri"/>
                          <a:sym typeface="Calibri"/>
                        </a:rPr>
                        <a:t>Tarsus MMT Amerikan Hastanesi'ne Teknik Gezi</a:t>
                      </a:r>
                      <a:endParaRPr/>
                    </a:p>
                  </a:txBody>
                  <a:tcPr marT="0" marB="0" marR="0" marL="0" anchor="ctr"/>
                </a:tc>
              </a:tr>
            </a:tbl>
          </a:graphicData>
        </a:graphic>
      </p:graphicFrame>
      <p:pic>
        <p:nvPicPr>
          <p:cNvPr id="209" name="Google Shape;209;p18"/>
          <p:cNvPicPr preferRelativeResize="0"/>
          <p:nvPr/>
        </p:nvPicPr>
        <p:blipFill rotWithShape="1">
          <a:blip r:embed="rId3">
            <a:alphaModFix/>
          </a:blip>
          <a:srcRect b="2131" l="3604" r="3307" t="4292"/>
          <a:stretch/>
        </p:blipFill>
        <p:spPr>
          <a:xfrm>
            <a:off x="479828" y="1974611"/>
            <a:ext cx="5148812" cy="3941280"/>
          </a:xfrm>
          <a:prstGeom prst="rect">
            <a:avLst/>
          </a:prstGeom>
          <a:noFill/>
          <a:ln>
            <a:noFill/>
          </a:ln>
        </p:spPr>
      </p:pic>
      <p:pic>
        <p:nvPicPr>
          <p:cNvPr id="210" name="Google Shape;210;p18"/>
          <p:cNvPicPr preferRelativeResize="0"/>
          <p:nvPr/>
        </p:nvPicPr>
        <p:blipFill rotWithShape="1">
          <a:blip r:embed="rId4">
            <a:alphaModFix/>
          </a:blip>
          <a:srcRect b="0" l="0" r="0" t="0"/>
          <a:stretch/>
        </p:blipFill>
        <p:spPr>
          <a:xfrm>
            <a:off x="6457070" y="1974611"/>
            <a:ext cx="5064369" cy="39412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Teknik Gezi (2023)</a:t>
            </a:r>
            <a:endParaRPr/>
          </a:p>
        </p:txBody>
      </p:sp>
      <p:graphicFrame>
        <p:nvGraphicFramePr>
          <p:cNvPr id="216" name="Google Shape;216;p19"/>
          <p:cNvGraphicFramePr/>
          <p:nvPr/>
        </p:nvGraphicFramePr>
        <p:xfrm>
          <a:off x="3787996" y="1126351"/>
          <a:ext cx="3000000" cy="3000000"/>
        </p:xfrm>
        <a:graphic>
          <a:graphicData uri="http://schemas.openxmlformats.org/drawingml/2006/table">
            <a:tbl>
              <a:tblPr bandRow="1">
                <a:noFill/>
                <a:tableStyleId>{CAE2F39B-24A6-4CC1-B791-E04993626EC9}</a:tableStyleId>
              </a:tblPr>
              <a:tblGrid>
                <a:gridCol w="4257050"/>
              </a:tblGrid>
              <a:tr h="549275">
                <a:tc>
                  <a:txBody>
                    <a:bodyPr/>
                    <a:lstStyle/>
                    <a:p>
                      <a:pPr indent="0" lvl="0" marL="0" marR="0" rtl="0" algn="ctr">
                        <a:spcBef>
                          <a:spcPts val="0"/>
                        </a:spcBef>
                        <a:spcAft>
                          <a:spcPts val="0"/>
                        </a:spcAft>
                        <a:buNone/>
                      </a:pPr>
                      <a:r>
                        <a:rPr b="1" i="0" lang="tr-TR" sz="1800">
                          <a:solidFill>
                            <a:schemeClr val="dk1"/>
                          </a:solidFill>
                          <a:latin typeface="Calibri"/>
                          <a:ea typeface="Calibri"/>
                          <a:cs typeface="Calibri"/>
                          <a:sym typeface="Calibri"/>
                        </a:rPr>
                        <a:t>Lise Öğrencilerine Bölüm Tanıtımı</a:t>
                      </a:r>
                      <a:endParaRPr/>
                    </a:p>
                  </a:txBody>
                  <a:tcPr marT="0" marB="0" marR="0" marL="0" anchor="ctr"/>
                </a:tc>
              </a:tr>
            </a:tbl>
          </a:graphicData>
        </a:graphic>
      </p:graphicFrame>
      <p:sp>
        <p:nvSpPr>
          <p:cNvPr id="217" name="Google Shape;217;p19"/>
          <p:cNvSpPr txBox="1"/>
          <p:nvPr/>
        </p:nvSpPr>
        <p:spPr>
          <a:xfrm>
            <a:off x="1051560" y="1919853"/>
            <a:ext cx="1008888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tr-TR" sz="1800">
                <a:solidFill>
                  <a:schemeClr val="dk1"/>
                </a:solidFill>
                <a:latin typeface="Roboto"/>
                <a:ea typeface="Roboto"/>
                <a:cs typeface="Roboto"/>
                <a:sym typeface="Roboto"/>
              </a:rPr>
              <a:t>Tarsus Gülserin Günaştı Mesleki ve Teknik Anadolu Lisesi öğrencilerine Tarsus Üniversitesi Sağlık Yönetimi bölüm tanıtımı yapılarak; üniversitemizin fiziki koşullarını göstermek amacıyla teknik gezi düzenlendi.</a:t>
            </a:r>
            <a:endParaRPr sz="1800">
              <a:solidFill>
                <a:schemeClr val="dk1"/>
              </a:solidFill>
              <a:latin typeface="Calibri"/>
              <a:ea typeface="Calibri"/>
              <a:cs typeface="Calibri"/>
              <a:sym typeface="Calibri"/>
            </a:endParaRPr>
          </a:p>
        </p:txBody>
      </p:sp>
      <p:pic>
        <p:nvPicPr>
          <p:cNvPr id="218" name="Google Shape;218;p19"/>
          <p:cNvPicPr preferRelativeResize="0"/>
          <p:nvPr/>
        </p:nvPicPr>
        <p:blipFill rotWithShape="1">
          <a:blip r:embed="rId3">
            <a:alphaModFix/>
          </a:blip>
          <a:srcRect b="0" l="0" r="0" t="0"/>
          <a:stretch/>
        </p:blipFill>
        <p:spPr>
          <a:xfrm>
            <a:off x="2275840" y="2947000"/>
            <a:ext cx="7640320" cy="31386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5241303" y="260058"/>
            <a:ext cx="5519584" cy="627763"/>
          </a:xfrm>
          <a:prstGeom prst="rect">
            <a:avLst/>
          </a:prstGeom>
          <a:noFill/>
          <a:ln>
            <a:noFill/>
          </a:ln>
        </p:spPr>
        <p:txBody>
          <a:bodyPr anchorCtr="0" anchor="ctr" bIns="0" lIns="0" spcFirstLastPara="1" rIns="0" wrap="square" tIns="12075">
            <a:spAutoFit/>
          </a:bodyPr>
          <a:lstStyle/>
          <a:p>
            <a:pPr indent="0" lvl="0" marL="11516" rtl="0" algn="r">
              <a:lnSpc>
                <a:spcPct val="100000"/>
              </a:lnSpc>
              <a:spcBef>
                <a:spcPts val="0"/>
              </a:spcBef>
              <a:spcAft>
                <a:spcPts val="0"/>
              </a:spcAft>
              <a:buClr>
                <a:schemeClr val="lt1"/>
              </a:buClr>
              <a:buSzPts val="4000"/>
              <a:buFont typeface="Times New Roman"/>
              <a:buNone/>
            </a:pPr>
            <a:r>
              <a:rPr lang="tr-TR" sz="4000">
                <a:solidFill>
                  <a:schemeClr val="lt1"/>
                </a:solidFill>
                <a:latin typeface="Times New Roman"/>
                <a:ea typeface="Times New Roman"/>
                <a:cs typeface="Times New Roman"/>
                <a:sym typeface="Times New Roman"/>
              </a:rPr>
              <a:t>Bölüm  Kuruluşu </a:t>
            </a:r>
            <a:endParaRPr sz="4000">
              <a:solidFill>
                <a:schemeClr val="lt1"/>
              </a:solidFill>
              <a:latin typeface="Times New Roman"/>
              <a:ea typeface="Times New Roman"/>
              <a:cs typeface="Times New Roman"/>
              <a:sym typeface="Times New Roman"/>
            </a:endParaRPr>
          </a:p>
        </p:txBody>
      </p:sp>
      <p:sp>
        <p:nvSpPr>
          <p:cNvPr id="96" name="Google Shape;96;p2"/>
          <p:cNvSpPr/>
          <p:nvPr/>
        </p:nvSpPr>
        <p:spPr>
          <a:xfrm>
            <a:off x="811095" y="2105561"/>
            <a:ext cx="10569810"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tr-TR" sz="2000" u="none" cap="none" strike="noStrike">
                <a:solidFill>
                  <a:schemeClr val="dk1"/>
                </a:solidFill>
                <a:latin typeface="Times New Roman"/>
                <a:ea typeface="Times New Roman"/>
                <a:cs typeface="Times New Roman"/>
                <a:sym typeface="Times New Roman"/>
              </a:rPr>
              <a:t>18.05.2018 tarihinde Mersin’in Tarsus ilçesinde faaliyetine başlayan üniversitemizde toplamda bir enstitü, yedi fakülte ve üç adet de meslek yüksekokulu bulunmaktadır. Uygulamalı Bilimler Fakültesi bünyesinde yer alan Sağlık Yönetimi bölümümüz 2021 yılı itibariyle faaliyetlerine başlamıştır.</a:t>
            </a:r>
            <a:endParaRPr/>
          </a:p>
          <a:p>
            <a:pPr indent="0" lvl="0" marL="0" marR="0" rtl="0" algn="just">
              <a:spcBef>
                <a:spcPts val="0"/>
              </a:spcBef>
              <a:spcAft>
                <a:spcPts val="0"/>
              </a:spcAft>
              <a:buNone/>
            </a:pPr>
            <a:r>
              <a:t/>
            </a:r>
            <a:endParaRPr b="0" i="1"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Söyleşi (2023)</a:t>
            </a:r>
            <a:endParaRPr/>
          </a:p>
        </p:txBody>
      </p:sp>
      <p:sp>
        <p:nvSpPr>
          <p:cNvPr id="224" name="Google Shape;224;p20"/>
          <p:cNvSpPr txBox="1"/>
          <p:nvPr/>
        </p:nvSpPr>
        <p:spPr>
          <a:xfrm>
            <a:off x="1051560" y="1294107"/>
            <a:ext cx="1008888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tr-TR" sz="1800">
                <a:solidFill>
                  <a:schemeClr val="dk1"/>
                </a:solidFill>
                <a:latin typeface="Roboto"/>
                <a:ea typeface="Roboto"/>
                <a:cs typeface="Roboto"/>
                <a:sym typeface="Roboto"/>
              </a:rPr>
              <a:t>Bölümümüz öğretim üyelerinden Dr. Öğr. Üyesi Sait SÖYLER, TÜBİTAK Bilim Söyleşileri kapsamında </a:t>
            </a:r>
            <a:r>
              <a:rPr lang="tr-TR" sz="1800">
                <a:solidFill>
                  <a:schemeClr val="dk1"/>
                </a:solidFill>
                <a:latin typeface="Roboto"/>
                <a:ea typeface="Roboto"/>
                <a:cs typeface="Roboto"/>
                <a:sym typeface="Roboto"/>
              </a:rPr>
              <a:t>3 farklı ortaokulda </a:t>
            </a:r>
            <a:r>
              <a:rPr b="0" i="0" lang="tr-TR" sz="1800">
                <a:solidFill>
                  <a:schemeClr val="dk1"/>
                </a:solidFill>
                <a:latin typeface="Roboto"/>
                <a:ea typeface="Roboto"/>
                <a:cs typeface="Roboto"/>
                <a:sym typeface="Roboto"/>
              </a:rPr>
              <a:t>“Sağlık İnanç Modeli Bağlamında Tütün Bağımlılığı ile Mücadele” konulu söyleşi gerçekleştirmiştir.</a:t>
            </a:r>
            <a:endParaRPr sz="1800">
              <a:solidFill>
                <a:schemeClr val="dk1"/>
              </a:solidFill>
              <a:latin typeface="Calibri"/>
              <a:ea typeface="Calibri"/>
              <a:cs typeface="Calibri"/>
              <a:sym typeface="Calibri"/>
            </a:endParaRPr>
          </a:p>
        </p:txBody>
      </p:sp>
      <p:pic>
        <p:nvPicPr>
          <p:cNvPr id="225" name="Google Shape;225;p20"/>
          <p:cNvPicPr preferRelativeResize="0"/>
          <p:nvPr/>
        </p:nvPicPr>
        <p:blipFill rotWithShape="1">
          <a:blip r:embed="rId3">
            <a:alphaModFix/>
          </a:blip>
          <a:srcRect b="0" l="0" r="0" t="0"/>
          <a:stretch/>
        </p:blipFill>
        <p:spPr>
          <a:xfrm>
            <a:off x="6096000" y="2707980"/>
            <a:ext cx="4423406" cy="3405718"/>
          </a:xfrm>
          <a:prstGeom prst="rect">
            <a:avLst/>
          </a:prstGeom>
          <a:noFill/>
          <a:ln>
            <a:noFill/>
          </a:ln>
        </p:spPr>
      </p:pic>
      <p:pic>
        <p:nvPicPr>
          <p:cNvPr id="226" name="Google Shape;226;p20"/>
          <p:cNvPicPr preferRelativeResize="0"/>
          <p:nvPr/>
        </p:nvPicPr>
        <p:blipFill rotWithShape="1">
          <a:blip r:embed="rId4">
            <a:alphaModFix/>
          </a:blip>
          <a:srcRect b="0" l="0" r="0" t="0"/>
          <a:stretch/>
        </p:blipFill>
        <p:spPr>
          <a:xfrm>
            <a:off x="1453892" y="2707980"/>
            <a:ext cx="3561776" cy="34057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1"/>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Konferans (2023)</a:t>
            </a:r>
            <a:endParaRPr/>
          </a:p>
        </p:txBody>
      </p:sp>
      <p:pic>
        <p:nvPicPr>
          <p:cNvPr id="232" name="Google Shape;232;p21"/>
          <p:cNvPicPr preferRelativeResize="0"/>
          <p:nvPr/>
        </p:nvPicPr>
        <p:blipFill rotWithShape="1">
          <a:blip r:embed="rId3">
            <a:alphaModFix/>
          </a:blip>
          <a:srcRect b="0" l="0" r="0" t="0"/>
          <a:stretch/>
        </p:blipFill>
        <p:spPr>
          <a:xfrm>
            <a:off x="2710818" y="3327620"/>
            <a:ext cx="6431715" cy="2865832"/>
          </a:xfrm>
          <a:prstGeom prst="rect">
            <a:avLst/>
          </a:prstGeom>
          <a:noFill/>
          <a:ln>
            <a:noFill/>
          </a:ln>
        </p:spPr>
      </p:pic>
      <p:pic>
        <p:nvPicPr>
          <p:cNvPr id="233" name="Google Shape;233;p21"/>
          <p:cNvPicPr preferRelativeResize="0"/>
          <p:nvPr/>
        </p:nvPicPr>
        <p:blipFill rotWithShape="1">
          <a:blip r:embed="rId4">
            <a:alphaModFix/>
          </a:blip>
          <a:srcRect b="0" l="11901" r="6980" t="10805"/>
          <a:stretch/>
        </p:blipFill>
        <p:spPr>
          <a:xfrm>
            <a:off x="8277033" y="1155414"/>
            <a:ext cx="3517434" cy="2119480"/>
          </a:xfrm>
          <a:prstGeom prst="rect">
            <a:avLst/>
          </a:prstGeom>
          <a:noFill/>
          <a:ln>
            <a:noFill/>
          </a:ln>
        </p:spPr>
      </p:pic>
      <p:pic>
        <p:nvPicPr>
          <p:cNvPr id="234" name="Google Shape;234;p21"/>
          <p:cNvPicPr preferRelativeResize="0"/>
          <p:nvPr/>
        </p:nvPicPr>
        <p:blipFill rotWithShape="1">
          <a:blip r:embed="rId5">
            <a:alphaModFix/>
          </a:blip>
          <a:srcRect b="22935" l="0" r="0" t="0"/>
          <a:stretch/>
        </p:blipFill>
        <p:spPr>
          <a:xfrm>
            <a:off x="244218" y="977069"/>
            <a:ext cx="3332102" cy="2234276"/>
          </a:xfrm>
          <a:prstGeom prst="rect">
            <a:avLst/>
          </a:prstGeom>
          <a:noFill/>
          <a:ln>
            <a:noFill/>
          </a:ln>
        </p:spPr>
      </p:pic>
      <p:graphicFrame>
        <p:nvGraphicFramePr>
          <p:cNvPr id="235" name="Google Shape;235;p21"/>
          <p:cNvGraphicFramePr/>
          <p:nvPr/>
        </p:nvGraphicFramePr>
        <p:xfrm>
          <a:off x="3798156" y="1603871"/>
          <a:ext cx="3000000" cy="3000000"/>
        </p:xfrm>
        <a:graphic>
          <a:graphicData uri="http://schemas.openxmlformats.org/drawingml/2006/table">
            <a:tbl>
              <a:tblPr bandRow="1">
                <a:noFill/>
                <a:tableStyleId>{CAE2F39B-24A6-4CC1-B791-E04993626EC9}</a:tableStyleId>
              </a:tblPr>
              <a:tblGrid>
                <a:gridCol w="4257050"/>
              </a:tblGrid>
              <a:tr h="793500">
                <a:tc>
                  <a:txBody>
                    <a:bodyPr/>
                    <a:lstStyle/>
                    <a:p>
                      <a:pPr indent="0" lvl="0" marL="0" marR="0" rtl="0" algn="ctr">
                        <a:lnSpc>
                          <a:spcPct val="100000"/>
                        </a:lnSpc>
                        <a:spcBef>
                          <a:spcPts val="0"/>
                        </a:spcBef>
                        <a:spcAft>
                          <a:spcPts val="0"/>
                        </a:spcAft>
                        <a:buClr>
                          <a:schemeClr val="dk1"/>
                        </a:buClr>
                        <a:buSzPts val="2400"/>
                        <a:buFont typeface="Calibri"/>
                        <a:buNone/>
                      </a:pPr>
                      <a:r>
                        <a:rPr b="1" i="0" lang="tr-TR" sz="2400">
                          <a:solidFill>
                            <a:schemeClr val="dk1"/>
                          </a:solidFill>
                          <a:latin typeface="Calibri"/>
                          <a:ea typeface="Calibri"/>
                          <a:cs typeface="Calibri"/>
                          <a:sym typeface="Calibri"/>
                        </a:rPr>
                        <a:t>18 Aralık Sağlık Yöneticileri Günü</a:t>
                      </a:r>
                      <a:endParaRPr/>
                    </a:p>
                  </a:txBody>
                  <a:tcPr marT="0" marB="0" marR="0" marL="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type="title"/>
          </p:nvPr>
        </p:nvSpPr>
        <p:spPr>
          <a:xfrm>
            <a:off x="912092" y="254289"/>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Eğitime Katılım (2023)</a:t>
            </a:r>
            <a:endParaRPr/>
          </a:p>
        </p:txBody>
      </p:sp>
      <p:sp>
        <p:nvSpPr>
          <p:cNvPr id="241" name="Google Shape;241;p22"/>
          <p:cNvSpPr txBox="1"/>
          <p:nvPr/>
        </p:nvSpPr>
        <p:spPr>
          <a:xfrm>
            <a:off x="1051560" y="1523832"/>
            <a:ext cx="1008888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tr-TR" sz="1800">
                <a:solidFill>
                  <a:schemeClr val="dk1"/>
                </a:solidFill>
                <a:latin typeface="Roboto"/>
                <a:ea typeface="Roboto"/>
                <a:cs typeface="Roboto"/>
                <a:sym typeface="Roboto"/>
              </a:rPr>
              <a:t>Türkiye’deki akreditasyon başvuru ve değerlendirme süreçleri hakkında bilgi vermek üzere Doç. Dr. Adem AKBIYIK tarafından yapılan toplantıya, bölümümüz olarak aktif katılım sağladık.</a:t>
            </a:r>
            <a:endParaRPr sz="1800">
              <a:solidFill>
                <a:schemeClr val="dk1"/>
              </a:solidFill>
              <a:latin typeface="Calibri"/>
              <a:ea typeface="Calibri"/>
              <a:cs typeface="Calibri"/>
              <a:sym typeface="Calibri"/>
            </a:endParaRPr>
          </a:p>
        </p:txBody>
      </p:sp>
      <p:pic>
        <p:nvPicPr>
          <p:cNvPr id="242" name="Google Shape;242;p22"/>
          <p:cNvPicPr preferRelativeResize="0"/>
          <p:nvPr/>
        </p:nvPicPr>
        <p:blipFill rotWithShape="1">
          <a:blip r:embed="rId3">
            <a:alphaModFix/>
          </a:blip>
          <a:srcRect b="0" l="0" r="0" t="0"/>
          <a:stretch/>
        </p:blipFill>
        <p:spPr>
          <a:xfrm>
            <a:off x="1856339" y="2873581"/>
            <a:ext cx="8479322" cy="26755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txBox="1"/>
          <p:nvPr>
            <p:ph type="title"/>
          </p:nvPr>
        </p:nvSpPr>
        <p:spPr>
          <a:xfrm>
            <a:off x="2984938" y="219076"/>
            <a:ext cx="8513379" cy="615553"/>
          </a:xfrm>
          <a:prstGeom prst="rect">
            <a:avLst/>
          </a:prstGeom>
          <a:noFill/>
          <a:ln>
            <a:noFill/>
          </a:ln>
        </p:spPr>
        <p:txBody>
          <a:bodyPr anchorCtr="0" anchor="ctr" bIns="0" lIns="0" spcFirstLastPara="1" rIns="0" wrap="square" tIns="0">
            <a:spAutoFit/>
          </a:bodyPr>
          <a:lstStyle/>
          <a:p>
            <a:pPr indent="0" lvl="0" marL="106679" rtl="0" algn="r">
              <a:lnSpc>
                <a:spcPct val="100000"/>
              </a:lnSpc>
              <a:spcBef>
                <a:spcPts val="0"/>
              </a:spcBef>
              <a:spcAft>
                <a:spcPts val="0"/>
              </a:spcAft>
              <a:buClr>
                <a:schemeClr val="lt1"/>
              </a:buClr>
              <a:buSzPts val="4000"/>
              <a:buFont typeface="Times New Roman"/>
              <a:buNone/>
            </a:pPr>
            <a:r>
              <a:rPr b="1" lang="tr-TR" sz="4000">
                <a:solidFill>
                  <a:schemeClr val="lt1"/>
                </a:solidFill>
                <a:latin typeface="Times New Roman"/>
                <a:ea typeface="Times New Roman"/>
                <a:cs typeface="Times New Roman"/>
                <a:sym typeface="Times New Roman"/>
              </a:rPr>
              <a:t>Projeler – 2023</a:t>
            </a:r>
            <a:endParaRPr b="1" sz="4000">
              <a:latin typeface="Times New Roman"/>
              <a:ea typeface="Times New Roman"/>
              <a:cs typeface="Times New Roman"/>
              <a:sym typeface="Times New Roman"/>
            </a:endParaRPr>
          </a:p>
        </p:txBody>
      </p:sp>
      <p:sp>
        <p:nvSpPr>
          <p:cNvPr id="248" name="Google Shape;248;p23"/>
          <p:cNvSpPr txBox="1"/>
          <p:nvPr/>
        </p:nvSpPr>
        <p:spPr>
          <a:xfrm>
            <a:off x="319490" y="1823073"/>
            <a:ext cx="7874550"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tr-TR" sz="1800">
                <a:solidFill>
                  <a:schemeClr val="dk1"/>
                </a:solidFill>
                <a:latin typeface="Calibri"/>
                <a:ea typeface="Calibri"/>
                <a:cs typeface="Calibri"/>
                <a:sym typeface="Calibri"/>
              </a:rPr>
              <a:t>TÜBİTAK 2209-A Üniversite Öğrencileri Araştırma Projeleri Desteği</a:t>
            </a:r>
            <a:endParaRPr sz="1800">
              <a:solidFill>
                <a:schemeClr val="dk1"/>
              </a:solidFill>
              <a:latin typeface="Calibri"/>
              <a:ea typeface="Calibri"/>
              <a:cs typeface="Calibri"/>
              <a:sym typeface="Calibri"/>
            </a:endParaRPr>
          </a:p>
        </p:txBody>
      </p:sp>
      <p:graphicFrame>
        <p:nvGraphicFramePr>
          <p:cNvPr id="249" name="Google Shape;249;p23"/>
          <p:cNvGraphicFramePr/>
          <p:nvPr/>
        </p:nvGraphicFramePr>
        <p:xfrm>
          <a:off x="349970" y="2890520"/>
          <a:ext cx="3000000" cy="3000000"/>
        </p:xfrm>
        <a:graphic>
          <a:graphicData uri="http://schemas.openxmlformats.org/drawingml/2006/table">
            <a:tbl>
              <a:tblPr bandRow="1" firstRow="1">
                <a:noFill/>
                <a:tableStyleId>{074D2761-8C8F-4BBB-AE9D-F41860ECA44A}</a:tableStyleId>
              </a:tblPr>
              <a:tblGrid>
                <a:gridCol w="6203225"/>
                <a:gridCol w="1981200"/>
                <a:gridCol w="2960900"/>
              </a:tblGrid>
              <a:tr h="370850">
                <a:tc>
                  <a:txBody>
                    <a:bodyPr/>
                    <a:lstStyle/>
                    <a:p>
                      <a:pPr indent="0" lvl="0" marL="0" marR="0" rtl="0" algn="l">
                        <a:lnSpc>
                          <a:spcPct val="100000"/>
                        </a:lnSpc>
                        <a:spcBef>
                          <a:spcPts val="0"/>
                        </a:spcBef>
                        <a:spcAft>
                          <a:spcPts val="0"/>
                        </a:spcAft>
                        <a:buNone/>
                      </a:pPr>
                      <a:r>
                        <a:rPr b="1" lang="tr-TR" sz="1400">
                          <a:solidFill>
                            <a:srgbClr val="FFFFFF"/>
                          </a:solidFill>
                          <a:latin typeface="Times New Roman"/>
                          <a:ea typeface="Times New Roman"/>
                          <a:cs typeface="Times New Roman"/>
                          <a:sym typeface="Times New Roman"/>
                        </a:rPr>
                        <a:t>Proje Konusu</a:t>
                      </a:r>
                      <a:endParaRPr sz="1400">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lang="tr-TR" sz="1400">
                          <a:solidFill>
                            <a:srgbClr val="FFFFFF"/>
                          </a:solidFill>
                          <a:latin typeface="Times New Roman"/>
                          <a:ea typeface="Times New Roman"/>
                          <a:cs typeface="Times New Roman"/>
                          <a:sym typeface="Times New Roman"/>
                        </a:rPr>
                        <a:t>Yürütücü</a:t>
                      </a:r>
                      <a:endParaRPr sz="1400">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lang="tr-TR" sz="1400">
                          <a:solidFill>
                            <a:srgbClr val="FFFFFF"/>
                          </a:solidFill>
                          <a:latin typeface="Times New Roman"/>
                          <a:ea typeface="Times New Roman"/>
                          <a:cs typeface="Times New Roman"/>
                          <a:sym typeface="Times New Roman"/>
                        </a:rPr>
                        <a:t>Danışman</a:t>
                      </a:r>
                      <a:endParaRPr sz="1400">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r>
              <a:tr h="660400">
                <a:tc>
                  <a:txBody>
                    <a:bodyPr/>
                    <a:lstStyle/>
                    <a:p>
                      <a:pPr indent="0" lvl="0" marL="84455" marR="262255" rtl="0" algn="l">
                        <a:lnSpc>
                          <a:spcPct val="131875"/>
                        </a:lnSpc>
                        <a:spcBef>
                          <a:spcPts val="0"/>
                        </a:spcBef>
                        <a:spcAft>
                          <a:spcPts val="0"/>
                        </a:spcAft>
                        <a:buNone/>
                      </a:pPr>
                      <a:r>
                        <a:rPr lang="tr-TR" sz="1600">
                          <a:latin typeface="Times New Roman"/>
                          <a:ea typeface="Times New Roman"/>
                          <a:cs typeface="Times New Roman"/>
                          <a:sym typeface="Times New Roman"/>
                        </a:rPr>
                        <a:t>Sağlık Çalışanlarının Sosyal İyilik Hali İle İşten Ayrılma Niyeti Arasındaki İlişki</a:t>
                      </a:r>
                      <a:endParaRPr sz="1600">
                        <a:latin typeface="Times New Roman"/>
                        <a:ea typeface="Times New Roman"/>
                        <a:cs typeface="Times New Roman"/>
                        <a:sym typeface="Times New Roman"/>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c>
                  <a:txBody>
                    <a:bodyPr/>
                    <a:lstStyle/>
                    <a:p>
                      <a:pPr indent="0" lvl="0" marL="462915" marR="0" rtl="0" algn="l">
                        <a:lnSpc>
                          <a:spcPct val="100000"/>
                        </a:lnSpc>
                        <a:spcBef>
                          <a:spcPts val="0"/>
                        </a:spcBef>
                        <a:spcAft>
                          <a:spcPts val="0"/>
                        </a:spcAft>
                        <a:buNone/>
                      </a:pPr>
                      <a:r>
                        <a:rPr lang="tr-TR" sz="1400">
                          <a:latin typeface="Times New Roman"/>
                          <a:ea typeface="Times New Roman"/>
                          <a:cs typeface="Times New Roman"/>
                          <a:sym typeface="Times New Roman"/>
                        </a:rPr>
                        <a:t>Hira Nur KURT</a:t>
                      </a:r>
                      <a:endParaRPr sz="1400">
                        <a:latin typeface="Times New Roman"/>
                        <a:ea typeface="Times New Roman"/>
                        <a:cs typeface="Times New Roman"/>
                        <a:sym typeface="Times New Roman"/>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c>
                  <a:txBody>
                    <a:bodyPr/>
                    <a:lstStyle/>
                    <a:p>
                      <a:pPr indent="0" lvl="0" marL="500380" marR="0" rtl="0" algn="l">
                        <a:lnSpc>
                          <a:spcPct val="100000"/>
                        </a:lnSpc>
                        <a:spcBef>
                          <a:spcPts val="0"/>
                        </a:spcBef>
                        <a:spcAft>
                          <a:spcPts val="0"/>
                        </a:spcAft>
                        <a:buNone/>
                      </a:pPr>
                      <a:r>
                        <a:rPr lang="tr-TR" sz="1400">
                          <a:latin typeface="Times New Roman"/>
                          <a:ea typeface="Times New Roman"/>
                          <a:cs typeface="Times New Roman"/>
                          <a:sym typeface="Times New Roman"/>
                        </a:rPr>
                        <a:t>Doç. Dr. Gülpembe OĞUZHAN</a:t>
                      </a:r>
                      <a:endParaRPr sz="1400">
                        <a:latin typeface="Times New Roman"/>
                        <a:ea typeface="Times New Roman"/>
                        <a:cs typeface="Times New Roman"/>
                        <a:sym typeface="Times New Roman"/>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r>
              <a:tr h="363225">
                <a:tc>
                  <a:txBody>
                    <a:bodyPr/>
                    <a:lstStyle/>
                    <a:p>
                      <a:pPr indent="0" lvl="0" marL="84455" marR="262255" rtl="0" algn="l">
                        <a:lnSpc>
                          <a:spcPct val="131875"/>
                        </a:lnSpc>
                        <a:spcBef>
                          <a:spcPts val="0"/>
                        </a:spcBef>
                        <a:spcAft>
                          <a:spcPts val="0"/>
                        </a:spcAft>
                        <a:buNone/>
                      </a:pPr>
                      <a:r>
                        <a:rPr lang="tr-TR" sz="1600">
                          <a:latin typeface="Times New Roman"/>
                          <a:ea typeface="Times New Roman"/>
                          <a:cs typeface="Times New Roman"/>
                          <a:sym typeface="Times New Roman"/>
                        </a:rPr>
                        <a:t>Üniversite Öğrencilerinin Cinsel Sağlık Okuryazarlık Düzeylerinin Belirlenmesi</a:t>
                      </a:r>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c>
                  <a:txBody>
                    <a:bodyPr/>
                    <a:lstStyle/>
                    <a:p>
                      <a:pPr indent="0" lvl="0" marL="462915" marR="0" rtl="0" algn="l">
                        <a:lnSpc>
                          <a:spcPct val="100000"/>
                        </a:lnSpc>
                        <a:spcBef>
                          <a:spcPts val="0"/>
                        </a:spcBef>
                        <a:spcAft>
                          <a:spcPts val="0"/>
                        </a:spcAft>
                        <a:buNone/>
                      </a:pPr>
                      <a:r>
                        <a:rPr lang="tr-TR" sz="1400">
                          <a:latin typeface="Times New Roman"/>
                          <a:ea typeface="Times New Roman"/>
                          <a:cs typeface="Times New Roman"/>
                          <a:sym typeface="Times New Roman"/>
                        </a:rPr>
                        <a:t>Gizem ÖZTÜRK</a:t>
                      </a:r>
                      <a:endParaRPr sz="1400">
                        <a:latin typeface="Times New Roman"/>
                        <a:ea typeface="Times New Roman"/>
                        <a:cs typeface="Times New Roman"/>
                        <a:sym typeface="Times New Roman"/>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c>
                  <a:txBody>
                    <a:bodyPr/>
                    <a:lstStyle/>
                    <a:p>
                      <a:pPr indent="0" lvl="0" marL="500380" marR="0" rtl="0" algn="l">
                        <a:lnSpc>
                          <a:spcPct val="100000"/>
                        </a:lnSpc>
                        <a:spcBef>
                          <a:spcPts val="0"/>
                        </a:spcBef>
                        <a:spcAft>
                          <a:spcPts val="0"/>
                        </a:spcAft>
                        <a:buNone/>
                      </a:pPr>
                      <a:r>
                        <a:rPr lang="tr-TR" sz="1400">
                          <a:latin typeface="Times New Roman"/>
                          <a:ea typeface="Times New Roman"/>
                          <a:cs typeface="Times New Roman"/>
                          <a:sym typeface="Times New Roman"/>
                        </a:rPr>
                        <a:t>Arş. Gör. Şura ALAN</a:t>
                      </a:r>
                      <a:endParaRPr sz="1400">
                        <a:latin typeface="Times New Roman"/>
                        <a:ea typeface="Times New Roman"/>
                        <a:cs typeface="Times New Roman"/>
                        <a:sym typeface="Times New Roman"/>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r>
            </a:tbl>
          </a:graphicData>
        </a:graphic>
      </p:graphicFrame>
      <p:sp>
        <p:nvSpPr>
          <p:cNvPr id="250" name="Google Shape;250;p23"/>
          <p:cNvSpPr txBox="1"/>
          <p:nvPr/>
        </p:nvSpPr>
        <p:spPr>
          <a:xfrm>
            <a:off x="165052" y="4903681"/>
            <a:ext cx="11515162" cy="312650"/>
          </a:xfrm>
          <a:prstGeom prst="rect">
            <a:avLst/>
          </a:prstGeom>
          <a:noFill/>
          <a:ln>
            <a:noFill/>
          </a:ln>
        </p:spPr>
        <p:txBody>
          <a:bodyPr anchorCtr="0" anchor="t" bIns="45700" lIns="91425" spcFirstLastPara="1" rIns="91425" wrap="square" tIns="45700">
            <a:spAutoFit/>
          </a:bodyPr>
          <a:lstStyle/>
          <a:p>
            <a:pPr indent="0" lvl="0" marL="228600" marR="0" rtl="0" algn="just">
              <a:lnSpc>
                <a:spcPct val="107000"/>
              </a:lnSpc>
              <a:spcBef>
                <a:spcPts val="0"/>
              </a:spcBef>
              <a:spcAft>
                <a:spcPts val="0"/>
              </a:spcAft>
              <a:buNone/>
            </a:pPr>
            <a:r>
              <a:rPr lang="tr-TR" sz="1400">
                <a:solidFill>
                  <a:schemeClr val="dk1"/>
                </a:solidFill>
                <a:latin typeface="Calibri"/>
                <a:ea typeface="Calibri"/>
                <a:cs typeface="Calibri"/>
                <a:sym typeface="Calibri"/>
              </a:rPr>
              <a:t>*2023 yılında TÜBİTAK 2209-A projesi kapsamında bölümümüzden toplam 3 adet başvuru gerçekleştirilmiştir. Bu projelerden 2 tanesi kabul almıştır.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txBox="1"/>
          <p:nvPr>
            <p:ph type="title"/>
          </p:nvPr>
        </p:nvSpPr>
        <p:spPr>
          <a:xfrm>
            <a:off x="2984938" y="219076"/>
            <a:ext cx="8513379" cy="615553"/>
          </a:xfrm>
          <a:prstGeom prst="rect">
            <a:avLst/>
          </a:prstGeom>
          <a:noFill/>
          <a:ln>
            <a:noFill/>
          </a:ln>
        </p:spPr>
        <p:txBody>
          <a:bodyPr anchorCtr="0" anchor="ctr" bIns="0" lIns="0" spcFirstLastPara="1" rIns="0" wrap="square" tIns="0">
            <a:spAutoFit/>
          </a:bodyPr>
          <a:lstStyle/>
          <a:p>
            <a:pPr indent="0" lvl="0" marL="106679" rtl="0" algn="r">
              <a:lnSpc>
                <a:spcPct val="100000"/>
              </a:lnSpc>
              <a:spcBef>
                <a:spcPts val="0"/>
              </a:spcBef>
              <a:spcAft>
                <a:spcPts val="0"/>
              </a:spcAft>
              <a:buClr>
                <a:schemeClr val="lt1"/>
              </a:buClr>
              <a:buSzPts val="4000"/>
              <a:buFont typeface="Times New Roman"/>
              <a:buNone/>
            </a:pPr>
            <a:r>
              <a:rPr b="1" lang="tr-TR" sz="4000">
                <a:solidFill>
                  <a:schemeClr val="lt1"/>
                </a:solidFill>
                <a:latin typeface="Times New Roman"/>
                <a:ea typeface="Times New Roman"/>
                <a:cs typeface="Times New Roman"/>
                <a:sym typeface="Times New Roman"/>
              </a:rPr>
              <a:t>Projeler – 2024</a:t>
            </a:r>
            <a:endParaRPr b="1" sz="4000">
              <a:latin typeface="Times New Roman"/>
              <a:ea typeface="Times New Roman"/>
              <a:cs typeface="Times New Roman"/>
              <a:sym typeface="Times New Roman"/>
            </a:endParaRPr>
          </a:p>
        </p:txBody>
      </p:sp>
      <p:sp>
        <p:nvSpPr>
          <p:cNvPr id="256" name="Google Shape;256;p24"/>
          <p:cNvSpPr txBox="1"/>
          <p:nvPr/>
        </p:nvSpPr>
        <p:spPr>
          <a:xfrm>
            <a:off x="319490" y="1000113"/>
            <a:ext cx="7874700" cy="277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tr-TR" sz="1800">
                <a:solidFill>
                  <a:schemeClr val="dk1"/>
                </a:solidFill>
                <a:latin typeface="Calibri"/>
                <a:ea typeface="Calibri"/>
                <a:cs typeface="Calibri"/>
                <a:sym typeface="Calibri"/>
              </a:rPr>
              <a:t>TÜBİTAK 1002-A Proje Desteği</a:t>
            </a:r>
            <a:endParaRPr sz="1800">
              <a:solidFill>
                <a:schemeClr val="dk1"/>
              </a:solidFill>
              <a:latin typeface="Calibri"/>
              <a:ea typeface="Calibri"/>
              <a:cs typeface="Calibri"/>
              <a:sym typeface="Calibri"/>
            </a:endParaRPr>
          </a:p>
        </p:txBody>
      </p:sp>
      <p:graphicFrame>
        <p:nvGraphicFramePr>
          <p:cNvPr id="257" name="Google Shape;257;p24"/>
          <p:cNvGraphicFramePr/>
          <p:nvPr/>
        </p:nvGraphicFramePr>
        <p:xfrm>
          <a:off x="664535" y="1418435"/>
          <a:ext cx="3000000" cy="3000000"/>
        </p:xfrm>
        <a:graphic>
          <a:graphicData uri="http://schemas.openxmlformats.org/drawingml/2006/table">
            <a:tbl>
              <a:tblPr bandRow="1" firstRow="1">
                <a:noFill/>
                <a:tableStyleId>{074D2761-8C8F-4BBB-AE9D-F41860ECA44A}</a:tableStyleId>
              </a:tblPr>
              <a:tblGrid>
                <a:gridCol w="10561875"/>
              </a:tblGrid>
              <a:tr h="299725">
                <a:tc>
                  <a:txBody>
                    <a:bodyPr/>
                    <a:lstStyle/>
                    <a:p>
                      <a:pPr indent="0" lvl="0" marL="0" marR="0" rtl="0" algn="ctr">
                        <a:lnSpc>
                          <a:spcPct val="100000"/>
                        </a:lnSpc>
                        <a:spcBef>
                          <a:spcPts val="0"/>
                        </a:spcBef>
                        <a:spcAft>
                          <a:spcPts val="0"/>
                        </a:spcAft>
                        <a:buNone/>
                      </a:pPr>
                      <a:r>
                        <a:rPr b="1" lang="tr-TR" sz="1400">
                          <a:solidFill>
                            <a:srgbClr val="FFFFFF"/>
                          </a:solidFill>
                          <a:latin typeface="Times New Roman"/>
                          <a:ea typeface="Times New Roman"/>
                          <a:cs typeface="Times New Roman"/>
                          <a:sym typeface="Times New Roman"/>
                        </a:rPr>
                        <a:t>Proje Konusu</a:t>
                      </a:r>
                      <a:endParaRPr sz="1400">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r>
              <a:tr h="596325">
                <a:tc>
                  <a:txBody>
                    <a:bodyPr/>
                    <a:lstStyle/>
                    <a:p>
                      <a:pPr indent="0" lvl="0" marL="0" rtl="0" algn="just">
                        <a:lnSpc>
                          <a:spcPct val="163043"/>
                        </a:lnSpc>
                        <a:spcBef>
                          <a:spcPts val="0"/>
                        </a:spcBef>
                        <a:spcAft>
                          <a:spcPts val="0"/>
                        </a:spcAft>
                        <a:buClr>
                          <a:schemeClr val="dk1"/>
                        </a:buClr>
                        <a:buSzPts val="1100"/>
                        <a:buFont typeface="Arial"/>
                        <a:buNone/>
                      </a:pPr>
                      <a:r>
                        <a:rPr lang="tr-TR" sz="1150">
                          <a:solidFill>
                            <a:srgbClr val="151414"/>
                          </a:solidFill>
                          <a:highlight>
                            <a:srgbClr val="FFFFFF"/>
                          </a:highlight>
                          <a:latin typeface="Arial"/>
                          <a:ea typeface="Arial"/>
                          <a:cs typeface="Arial"/>
                          <a:sym typeface="Arial"/>
                        </a:rPr>
                        <a:t>Proje Başlığı: Sağlık Hizmetlerinde İnformal Ödemelerin Topluma Olan Etkileri Çerçevesinde Analiz Edilmesi ve İyileştirme Politikalarının Geliştirilmesi: Mersin Örneği</a:t>
                      </a:r>
                      <a:endParaRPr sz="1150">
                        <a:solidFill>
                          <a:srgbClr val="151414"/>
                        </a:solidFill>
                        <a:highlight>
                          <a:srgbClr val="FFFFFF"/>
                        </a:highlight>
                        <a:latin typeface="Arial"/>
                        <a:ea typeface="Arial"/>
                        <a:cs typeface="Arial"/>
                        <a:sym typeface="Arial"/>
                      </a:endParaRPr>
                    </a:p>
                    <a:p>
                      <a:pPr indent="0" lvl="0" marL="0" rtl="0" algn="just">
                        <a:lnSpc>
                          <a:spcPct val="163043"/>
                        </a:lnSpc>
                        <a:spcBef>
                          <a:spcPts val="1200"/>
                        </a:spcBef>
                        <a:spcAft>
                          <a:spcPts val="1200"/>
                        </a:spcAft>
                        <a:buSzPts val="1100"/>
                        <a:buNone/>
                      </a:pPr>
                      <a:r>
                        <a:rPr lang="tr-TR" sz="1150">
                          <a:solidFill>
                            <a:srgbClr val="151414"/>
                          </a:solidFill>
                          <a:highlight>
                            <a:srgbClr val="FFFFFF"/>
                          </a:highlight>
                          <a:latin typeface="Arial"/>
                          <a:ea typeface="Arial"/>
                          <a:cs typeface="Arial"/>
                          <a:sym typeface="Arial"/>
                        </a:rPr>
                        <a:t>Proje Yürütücüsü: Dr. Öğr. Üyesi Doğancan ÇAVMAK</a:t>
                      </a:r>
                      <a:br>
                        <a:rPr lang="tr-TR" sz="1150">
                          <a:solidFill>
                            <a:srgbClr val="151414"/>
                          </a:solidFill>
                          <a:highlight>
                            <a:srgbClr val="FFFFFF"/>
                          </a:highlight>
                          <a:latin typeface="Arial"/>
                          <a:ea typeface="Arial"/>
                          <a:cs typeface="Arial"/>
                          <a:sym typeface="Arial"/>
                        </a:rPr>
                      </a:br>
                      <a:r>
                        <a:rPr lang="tr-TR" sz="1150">
                          <a:solidFill>
                            <a:srgbClr val="151414"/>
                          </a:solidFill>
                          <a:highlight>
                            <a:srgbClr val="FFFFFF"/>
                          </a:highlight>
                          <a:latin typeface="Arial"/>
                          <a:ea typeface="Arial"/>
                          <a:cs typeface="Arial"/>
                          <a:sym typeface="Arial"/>
                        </a:rPr>
                        <a:t>Araştırmacılar: Dr. Öğr. Üyesi Sait SÖYLER, Doç. Dr. Gülpembe OĞUZHAN</a:t>
                      </a:r>
                      <a:endParaRPr sz="1800">
                        <a:latin typeface="Times New Roman"/>
                        <a:ea typeface="Times New Roman"/>
                        <a:cs typeface="Times New Roman"/>
                        <a:sym typeface="Times New Roman"/>
                      </a:endParaRPr>
                    </a:p>
                  </a:txBody>
                  <a:tcPr marT="0" marB="0" marR="0" marL="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2DEEF"/>
                    </a:solidFill>
                  </a:tcPr>
                </a:tc>
              </a:tr>
            </a:tbl>
          </a:graphicData>
        </a:graphic>
      </p:graphicFrame>
      <p:pic>
        <p:nvPicPr>
          <p:cNvPr id="258" name="Google Shape;258;p24"/>
          <p:cNvPicPr preferRelativeResize="0"/>
          <p:nvPr/>
        </p:nvPicPr>
        <p:blipFill>
          <a:blip r:embed="rId3">
            <a:alphaModFix/>
          </a:blip>
          <a:stretch>
            <a:fillRect/>
          </a:stretch>
        </p:blipFill>
        <p:spPr>
          <a:xfrm>
            <a:off x="2925400" y="3044185"/>
            <a:ext cx="5268793" cy="35090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ph type="title"/>
          </p:nvPr>
        </p:nvSpPr>
        <p:spPr>
          <a:xfrm>
            <a:off x="838200" y="1"/>
            <a:ext cx="10515600" cy="914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tr-TR">
                <a:solidFill>
                  <a:schemeClr val="lt1"/>
                </a:solidFill>
              </a:rPr>
              <a:t>                                                 </a:t>
            </a:r>
            <a:r>
              <a:rPr b="1" lang="tr-TR">
                <a:solidFill>
                  <a:schemeClr val="lt1"/>
                </a:solidFill>
                <a:latin typeface="Times New Roman"/>
                <a:ea typeface="Times New Roman"/>
                <a:cs typeface="Times New Roman"/>
                <a:sym typeface="Times New Roman"/>
              </a:rPr>
              <a:t>Erasmus Anlaşmaları</a:t>
            </a:r>
            <a:endParaRPr/>
          </a:p>
        </p:txBody>
      </p:sp>
      <p:sp>
        <p:nvSpPr>
          <p:cNvPr id="264" name="Google Shape;264;p25"/>
          <p:cNvSpPr txBox="1"/>
          <p:nvPr/>
        </p:nvSpPr>
        <p:spPr>
          <a:xfrm>
            <a:off x="1457325" y="1636548"/>
            <a:ext cx="7162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ÜNİVERSİTELER ARASI YAPILAN İKİLİ ANLAŞMALAR</a:t>
            </a:r>
            <a:endParaRPr/>
          </a:p>
        </p:txBody>
      </p:sp>
      <p:graphicFrame>
        <p:nvGraphicFramePr>
          <p:cNvPr id="265" name="Google Shape;265;p25"/>
          <p:cNvGraphicFramePr/>
          <p:nvPr/>
        </p:nvGraphicFramePr>
        <p:xfrm>
          <a:off x="1457325" y="2469655"/>
          <a:ext cx="3000000" cy="3000000"/>
        </p:xfrm>
        <a:graphic>
          <a:graphicData uri="http://schemas.openxmlformats.org/drawingml/2006/table">
            <a:tbl>
              <a:tblPr bandRow="1" firstCol="1" firstRow="1">
                <a:noFill/>
                <a:tableStyleId>{CAE2F39B-24A6-4CC1-B791-E04993626EC9}</a:tableStyleId>
              </a:tblPr>
              <a:tblGrid>
                <a:gridCol w="4374525"/>
                <a:gridCol w="2397750"/>
                <a:gridCol w="2235200"/>
              </a:tblGrid>
              <a:tr h="437650">
                <a:tc>
                  <a:txBody>
                    <a:bodyPr/>
                    <a:lstStyle/>
                    <a:p>
                      <a:pPr indent="0" lvl="0" marL="457200" marR="0" rtl="0" algn="l">
                        <a:lnSpc>
                          <a:spcPct val="107000"/>
                        </a:lnSpc>
                        <a:spcBef>
                          <a:spcPts val="0"/>
                        </a:spcBef>
                        <a:spcAft>
                          <a:spcPts val="0"/>
                        </a:spcAft>
                        <a:buNone/>
                      </a:pPr>
                      <a:r>
                        <a:rPr lang="tr-TR" sz="1400"/>
                        <a:t>ÜNİVERSİTE ADI </a:t>
                      </a:r>
                      <a:endParaRPr sz="1400">
                        <a:latin typeface="Calibri"/>
                        <a:ea typeface="Calibri"/>
                        <a:cs typeface="Calibri"/>
                        <a:sym typeface="Calibri"/>
                      </a:endParaRPr>
                    </a:p>
                  </a:txBody>
                  <a:tcPr marT="0" marB="0" marR="68575" marL="68575" anchor="ctr"/>
                </a:tc>
                <a:tc>
                  <a:txBody>
                    <a:bodyPr/>
                    <a:lstStyle/>
                    <a:p>
                      <a:pPr indent="0" lvl="0" marL="457200" marR="0" rtl="0" algn="l">
                        <a:lnSpc>
                          <a:spcPct val="107000"/>
                        </a:lnSpc>
                        <a:spcBef>
                          <a:spcPts val="0"/>
                        </a:spcBef>
                        <a:spcAft>
                          <a:spcPts val="0"/>
                        </a:spcAft>
                        <a:buNone/>
                      </a:pPr>
                      <a:r>
                        <a:rPr lang="tr-TR" sz="1400"/>
                        <a:t>ANLAŞMANIN İÇERİĞİ</a:t>
                      </a:r>
                      <a:endParaRPr sz="1400">
                        <a:latin typeface="Calibri"/>
                        <a:ea typeface="Calibri"/>
                        <a:cs typeface="Calibri"/>
                        <a:sym typeface="Calibri"/>
                      </a:endParaRPr>
                    </a:p>
                  </a:txBody>
                  <a:tcPr marT="0" marB="0" marR="68575" marL="68575" anchor="ctr"/>
                </a:tc>
                <a:tc>
                  <a:txBody>
                    <a:bodyPr/>
                    <a:lstStyle/>
                    <a:p>
                      <a:pPr indent="0" lvl="0" marL="457200" marR="0" rtl="0" algn="l">
                        <a:lnSpc>
                          <a:spcPct val="107000"/>
                        </a:lnSpc>
                        <a:spcBef>
                          <a:spcPts val="0"/>
                        </a:spcBef>
                        <a:spcAft>
                          <a:spcPts val="0"/>
                        </a:spcAft>
                        <a:buNone/>
                      </a:pPr>
                      <a:r>
                        <a:rPr lang="tr-TR" sz="1400">
                          <a:latin typeface="Calibri"/>
                          <a:ea typeface="Calibri"/>
                          <a:cs typeface="Calibri"/>
                          <a:sym typeface="Calibri"/>
                        </a:rPr>
                        <a:t>Durum</a:t>
                      </a:r>
                      <a:endParaRPr/>
                    </a:p>
                  </a:txBody>
                  <a:tcPr marT="0" marB="0" marR="68575" marL="68575" anchor="ctr"/>
                </a:tc>
              </a:tr>
              <a:tr h="553875">
                <a:tc>
                  <a:txBody>
                    <a:bodyPr/>
                    <a:lstStyle/>
                    <a:p>
                      <a:pPr indent="0" lvl="0" marL="457200" marR="0" rtl="0" algn="l">
                        <a:lnSpc>
                          <a:spcPct val="107000"/>
                        </a:lnSpc>
                        <a:spcBef>
                          <a:spcPts val="0"/>
                        </a:spcBef>
                        <a:spcAft>
                          <a:spcPts val="0"/>
                        </a:spcAft>
                        <a:buNone/>
                      </a:pPr>
                      <a:r>
                        <a:rPr lang="tr-TR" sz="1400">
                          <a:solidFill>
                            <a:schemeClr val="dk1"/>
                          </a:solidFill>
                          <a:latin typeface="Calibri"/>
                          <a:ea typeface="Calibri"/>
                          <a:cs typeface="Calibri"/>
                          <a:sym typeface="Calibri"/>
                        </a:rPr>
                        <a:t>American University of Beirut - Lübnan</a:t>
                      </a:r>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None/>
                      </a:pPr>
                      <a:r>
                        <a:rPr lang="tr-TR" sz="1400">
                          <a:solidFill>
                            <a:schemeClr val="dk1"/>
                          </a:solidFill>
                          <a:latin typeface="Calibri"/>
                          <a:ea typeface="Calibri"/>
                          <a:cs typeface="Calibri"/>
                          <a:sym typeface="Calibri"/>
                        </a:rPr>
                        <a:t>Erasmus+ KA171 </a:t>
                      </a:r>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None/>
                      </a:pPr>
                      <a:r>
                        <a:rPr lang="tr-TR" sz="1400">
                          <a:solidFill>
                            <a:schemeClr val="dk1"/>
                          </a:solidFill>
                          <a:latin typeface="Calibri"/>
                          <a:ea typeface="Calibri"/>
                          <a:cs typeface="Calibri"/>
                          <a:sym typeface="Calibri"/>
                        </a:rPr>
                        <a:t>İmza aşamasında</a:t>
                      </a:r>
                      <a:endParaRPr/>
                    </a:p>
                  </a:txBody>
                  <a:tcPr marT="0" marB="0" marR="68575" marL="68575" anchor="ctr">
                    <a:solidFill>
                      <a:srgbClr val="D8E2F3"/>
                    </a:solidFill>
                  </a:tcPr>
                </a:tc>
              </a:tr>
              <a:tr h="553875">
                <a:tc>
                  <a:txBody>
                    <a:bodyPr/>
                    <a:lstStyle/>
                    <a:p>
                      <a:pPr indent="0" lvl="0" marL="457200" marR="0" rtl="0" algn="l">
                        <a:lnSpc>
                          <a:spcPct val="107000"/>
                        </a:lnSpc>
                        <a:spcBef>
                          <a:spcPts val="0"/>
                        </a:spcBef>
                        <a:spcAft>
                          <a:spcPts val="0"/>
                        </a:spcAft>
                        <a:buNone/>
                      </a:pPr>
                      <a:r>
                        <a:rPr lang="tr-TR" sz="1400">
                          <a:solidFill>
                            <a:schemeClr val="dk1"/>
                          </a:solidFill>
                        </a:rPr>
                        <a:t>Ivane Javakhishvili Tbilisi State University (TSU) - Gürcistan</a:t>
                      </a:r>
                      <a:endParaRPr sz="1400">
                        <a:solidFill>
                          <a:schemeClr val="dk1"/>
                        </a:solidFill>
                        <a:latin typeface="Calibri"/>
                        <a:ea typeface="Calibri"/>
                        <a:cs typeface="Calibri"/>
                        <a:sym typeface="Calibri"/>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None/>
                      </a:pPr>
                      <a:r>
                        <a:rPr lang="tr-TR" sz="1400"/>
                        <a:t>Erasmus+ KA171</a:t>
                      </a:r>
                      <a:endParaRPr sz="1400">
                        <a:latin typeface="Calibri"/>
                        <a:ea typeface="Calibri"/>
                        <a:cs typeface="Calibri"/>
                        <a:sym typeface="Calibri"/>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None/>
                      </a:pPr>
                      <a:r>
                        <a:rPr lang="tr-TR" sz="1400">
                          <a:latin typeface="Calibri"/>
                          <a:ea typeface="Calibri"/>
                          <a:cs typeface="Calibri"/>
                          <a:sym typeface="Calibri"/>
                        </a:rPr>
                        <a:t>Süreç devam ediyor</a:t>
                      </a:r>
                      <a:endParaRPr/>
                    </a:p>
                  </a:txBody>
                  <a:tcPr marT="0" marB="0" marR="68575" marL="68575" anchor="ctr">
                    <a:solidFill>
                      <a:srgbClr val="D8E2F3"/>
                    </a:solidFill>
                  </a:tcPr>
                </a:tc>
              </a:tr>
              <a:tr h="553875">
                <a:tc>
                  <a:txBody>
                    <a:bodyPr/>
                    <a:lstStyle/>
                    <a:p>
                      <a:pPr indent="0" lvl="0" marL="457200" marR="0" rtl="0" algn="l">
                        <a:lnSpc>
                          <a:spcPct val="107000"/>
                        </a:lnSpc>
                        <a:spcBef>
                          <a:spcPts val="0"/>
                        </a:spcBef>
                        <a:spcAft>
                          <a:spcPts val="0"/>
                        </a:spcAft>
                        <a:buNone/>
                      </a:pPr>
                      <a:r>
                        <a:rPr lang="tr-TR" sz="1400">
                          <a:solidFill>
                            <a:schemeClr val="dk1"/>
                          </a:solidFill>
                          <a:latin typeface="Calibri"/>
                          <a:ea typeface="Calibri"/>
                          <a:cs typeface="Calibri"/>
                          <a:sym typeface="Calibri"/>
                        </a:rPr>
                        <a:t>Riga Stradins University - Letonya</a:t>
                      </a:r>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Clr>
                          <a:schemeClr val="dk1"/>
                        </a:buClr>
                        <a:buSzPts val="1400"/>
                        <a:buFont typeface="Calibri"/>
                        <a:buNone/>
                      </a:pPr>
                      <a:r>
                        <a:rPr lang="tr-TR" sz="1400"/>
                        <a:t>Erasmus+ KA171</a:t>
                      </a:r>
                      <a:endParaRPr sz="1400">
                        <a:latin typeface="Calibri"/>
                        <a:ea typeface="Calibri"/>
                        <a:cs typeface="Calibri"/>
                        <a:sym typeface="Calibri"/>
                      </a:endParaRPr>
                    </a:p>
                    <a:p>
                      <a:pPr indent="0" lvl="0" marL="457200" marR="0" rtl="0" algn="l">
                        <a:lnSpc>
                          <a:spcPct val="107000"/>
                        </a:lnSpc>
                        <a:spcBef>
                          <a:spcPts val="0"/>
                        </a:spcBef>
                        <a:spcAft>
                          <a:spcPts val="0"/>
                        </a:spcAft>
                        <a:buNone/>
                      </a:pPr>
                      <a:r>
                        <a:t/>
                      </a:r>
                      <a:endParaRPr sz="1400">
                        <a:latin typeface="Calibri"/>
                        <a:ea typeface="Calibri"/>
                        <a:cs typeface="Calibri"/>
                        <a:sym typeface="Calibri"/>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Clr>
                          <a:schemeClr val="dk1"/>
                        </a:buClr>
                        <a:buSzPts val="1400"/>
                        <a:buFont typeface="Calibri"/>
                        <a:buNone/>
                      </a:pPr>
                      <a:r>
                        <a:rPr lang="tr-TR" sz="1400">
                          <a:latin typeface="Calibri"/>
                          <a:ea typeface="Calibri"/>
                          <a:cs typeface="Calibri"/>
                          <a:sym typeface="Calibri"/>
                        </a:rPr>
                        <a:t>Süreç devam ediyor</a:t>
                      </a:r>
                      <a:endParaRPr/>
                    </a:p>
                    <a:p>
                      <a:pPr indent="0" lvl="0" marL="457200" marR="0" rtl="0" algn="l">
                        <a:lnSpc>
                          <a:spcPct val="107000"/>
                        </a:lnSpc>
                        <a:spcBef>
                          <a:spcPts val="0"/>
                        </a:spcBef>
                        <a:spcAft>
                          <a:spcPts val="0"/>
                        </a:spcAft>
                        <a:buNone/>
                      </a:pPr>
                      <a:r>
                        <a:t/>
                      </a:r>
                      <a:endParaRPr sz="1400">
                        <a:latin typeface="Calibri"/>
                        <a:ea typeface="Calibri"/>
                        <a:cs typeface="Calibri"/>
                        <a:sym typeface="Calibri"/>
                      </a:endParaRPr>
                    </a:p>
                  </a:txBody>
                  <a:tcPr marT="0" marB="0" marR="68575" marL="68575" anchor="ctr">
                    <a:solidFill>
                      <a:srgbClr val="D8E2F3"/>
                    </a:solidFill>
                  </a:tcPr>
                </a:tc>
              </a:tr>
              <a:tr h="553875">
                <a:tc>
                  <a:txBody>
                    <a:bodyPr/>
                    <a:lstStyle/>
                    <a:p>
                      <a:pPr indent="0" lvl="0" marL="457200" marR="0" rtl="0" algn="l">
                        <a:lnSpc>
                          <a:spcPct val="107000"/>
                        </a:lnSpc>
                        <a:spcBef>
                          <a:spcPts val="0"/>
                        </a:spcBef>
                        <a:spcAft>
                          <a:spcPts val="0"/>
                        </a:spcAft>
                        <a:buNone/>
                      </a:pPr>
                      <a:r>
                        <a:rPr lang="tr-TR" sz="1400">
                          <a:solidFill>
                            <a:schemeClr val="dk1"/>
                          </a:solidFill>
                          <a:latin typeface="Calibri"/>
                          <a:ea typeface="Calibri"/>
                          <a:cs typeface="Calibri"/>
                          <a:sym typeface="Calibri"/>
                        </a:rPr>
                        <a:t>Universidade NOVA de Lisboa - Portekiz</a:t>
                      </a:r>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Clr>
                          <a:schemeClr val="dk1"/>
                        </a:buClr>
                        <a:buSzPts val="1400"/>
                        <a:buFont typeface="Calibri"/>
                        <a:buNone/>
                      </a:pPr>
                      <a:r>
                        <a:rPr lang="tr-TR" sz="1400"/>
                        <a:t>Erasmus+ KA171</a:t>
                      </a:r>
                      <a:endParaRPr sz="1400">
                        <a:latin typeface="Calibri"/>
                        <a:ea typeface="Calibri"/>
                        <a:cs typeface="Calibri"/>
                        <a:sym typeface="Calibri"/>
                      </a:endParaRPr>
                    </a:p>
                    <a:p>
                      <a:pPr indent="0" lvl="0" marL="457200" marR="0" rtl="0" algn="l">
                        <a:lnSpc>
                          <a:spcPct val="107000"/>
                        </a:lnSpc>
                        <a:spcBef>
                          <a:spcPts val="0"/>
                        </a:spcBef>
                        <a:spcAft>
                          <a:spcPts val="0"/>
                        </a:spcAft>
                        <a:buNone/>
                      </a:pPr>
                      <a:r>
                        <a:t/>
                      </a:r>
                      <a:endParaRPr sz="1400">
                        <a:latin typeface="Calibri"/>
                        <a:ea typeface="Calibri"/>
                        <a:cs typeface="Calibri"/>
                        <a:sym typeface="Calibri"/>
                      </a:endParaRPr>
                    </a:p>
                  </a:txBody>
                  <a:tcPr marT="0" marB="0" marR="68575" marL="68575" anchor="ctr">
                    <a:solidFill>
                      <a:srgbClr val="D8E2F3"/>
                    </a:solidFill>
                  </a:tcPr>
                </a:tc>
                <a:tc>
                  <a:txBody>
                    <a:bodyPr/>
                    <a:lstStyle/>
                    <a:p>
                      <a:pPr indent="0" lvl="0" marL="457200" marR="0" rtl="0" algn="l">
                        <a:lnSpc>
                          <a:spcPct val="107000"/>
                        </a:lnSpc>
                        <a:spcBef>
                          <a:spcPts val="0"/>
                        </a:spcBef>
                        <a:spcAft>
                          <a:spcPts val="0"/>
                        </a:spcAft>
                        <a:buClr>
                          <a:schemeClr val="dk1"/>
                        </a:buClr>
                        <a:buSzPts val="1400"/>
                        <a:buFont typeface="Calibri"/>
                        <a:buNone/>
                      </a:pPr>
                      <a:r>
                        <a:rPr lang="tr-TR" sz="1400">
                          <a:latin typeface="Calibri"/>
                          <a:ea typeface="Calibri"/>
                          <a:cs typeface="Calibri"/>
                          <a:sym typeface="Calibri"/>
                        </a:rPr>
                        <a:t>Süreç devam ediyor</a:t>
                      </a:r>
                      <a:endParaRPr/>
                    </a:p>
                    <a:p>
                      <a:pPr indent="0" lvl="0" marL="457200" marR="0" rtl="0" algn="l">
                        <a:lnSpc>
                          <a:spcPct val="107000"/>
                        </a:lnSpc>
                        <a:spcBef>
                          <a:spcPts val="0"/>
                        </a:spcBef>
                        <a:spcAft>
                          <a:spcPts val="0"/>
                        </a:spcAft>
                        <a:buNone/>
                      </a:pPr>
                      <a:r>
                        <a:t/>
                      </a:r>
                      <a:endParaRPr sz="1400">
                        <a:latin typeface="Calibri"/>
                        <a:ea typeface="Calibri"/>
                        <a:cs typeface="Calibri"/>
                        <a:sym typeface="Calibri"/>
                      </a:endParaRPr>
                    </a:p>
                  </a:txBody>
                  <a:tcPr marT="0" marB="0" marR="68575" marL="68575" anchor="ctr">
                    <a:solidFill>
                      <a:srgbClr val="D8E2F3"/>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26"/>
          <p:cNvPicPr preferRelativeResize="0"/>
          <p:nvPr/>
        </p:nvPicPr>
        <p:blipFill rotWithShape="1">
          <a:blip r:embed="rId3">
            <a:alphaModFix/>
          </a:blip>
          <a:srcRect b="0" l="0" r="0" t="0"/>
          <a:stretch/>
        </p:blipFill>
        <p:spPr>
          <a:xfrm>
            <a:off x="0" y="865956"/>
            <a:ext cx="12192000" cy="59920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4881489" y="279730"/>
            <a:ext cx="5946014" cy="627763"/>
          </a:xfrm>
          <a:prstGeom prst="rect">
            <a:avLst/>
          </a:prstGeom>
          <a:noFill/>
          <a:ln>
            <a:noFill/>
          </a:ln>
        </p:spPr>
        <p:txBody>
          <a:bodyPr anchorCtr="0" anchor="ctr" bIns="0" lIns="0" spcFirstLastPara="1" rIns="0" wrap="square" tIns="12075">
            <a:spAutoFit/>
          </a:bodyPr>
          <a:lstStyle/>
          <a:p>
            <a:pPr indent="0" lvl="0" marL="11516" rtl="0" algn="r">
              <a:lnSpc>
                <a:spcPct val="100000"/>
              </a:lnSpc>
              <a:spcBef>
                <a:spcPts val="0"/>
              </a:spcBef>
              <a:spcAft>
                <a:spcPts val="0"/>
              </a:spcAft>
              <a:buClr>
                <a:schemeClr val="lt1"/>
              </a:buClr>
              <a:buSzPts val="4000"/>
              <a:buFont typeface="Times New Roman"/>
              <a:buNone/>
            </a:pPr>
            <a:r>
              <a:rPr lang="tr-TR" sz="4000">
                <a:solidFill>
                  <a:schemeClr val="lt1"/>
                </a:solidFill>
                <a:latin typeface="Times New Roman"/>
                <a:ea typeface="Times New Roman"/>
                <a:cs typeface="Times New Roman"/>
                <a:sym typeface="Times New Roman"/>
              </a:rPr>
              <a:t>MİSYON VE VİZYON</a:t>
            </a:r>
            <a:endParaRPr sz="4000">
              <a:solidFill>
                <a:schemeClr val="lt1"/>
              </a:solidFill>
              <a:latin typeface="Times New Roman"/>
              <a:ea typeface="Times New Roman"/>
              <a:cs typeface="Times New Roman"/>
              <a:sym typeface="Times New Roman"/>
            </a:endParaRPr>
          </a:p>
        </p:txBody>
      </p:sp>
      <p:sp>
        <p:nvSpPr>
          <p:cNvPr id="102" name="Google Shape;102;p3"/>
          <p:cNvSpPr/>
          <p:nvPr/>
        </p:nvSpPr>
        <p:spPr>
          <a:xfrm>
            <a:off x="342030" y="1723988"/>
            <a:ext cx="11243175" cy="3785652"/>
          </a:xfrm>
          <a:prstGeom prst="rect">
            <a:avLst/>
          </a:prstGeom>
          <a:noFill/>
          <a:ln>
            <a:noFill/>
          </a:ln>
        </p:spPr>
        <p:txBody>
          <a:bodyPr anchorCtr="0" anchor="t" bIns="45700" lIns="91425" spcFirstLastPara="1" rIns="91425" wrap="square" tIns="45700">
            <a:spAutoFit/>
          </a:bodyPr>
          <a:lstStyle/>
          <a:p>
            <a:pPr indent="0" lvl="1" marL="457200" marR="0" rtl="0" algn="just">
              <a:spcBef>
                <a:spcPts val="0"/>
              </a:spcBef>
              <a:spcAft>
                <a:spcPts val="0"/>
              </a:spcAft>
              <a:buNone/>
            </a:pPr>
            <a:r>
              <a:rPr b="1" i="0" lang="tr-TR" sz="2000" u="none" cap="none" strike="noStrike">
                <a:solidFill>
                  <a:schemeClr val="dk1"/>
                </a:solidFill>
                <a:latin typeface="Times New Roman"/>
                <a:ea typeface="Times New Roman"/>
                <a:cs typeface="Times New Roman"/>
                <a:sym typeface="Times New Roman"/>
              </a:rPr>
              <a:t>Misyon</a:t>
            </a:r>
            <a:endParaRPr/>
          </a:p>
          <a:p>
            <a:pPr indent="-342900" lvl="1" marL="800100" marR="0" rtl="0" algn="just">
              <a:spcBef>
                <a:spcPts val="600"/>
              </a:spcBef>
              <a:spcAft>
                <a:spcPts val="0"/>
              </a:spcAft>
              <a:buClr>
                <a:schemeClr val="dk1"/>
              </a:buClr>
              <a:buSzPts val="2000"/>
              <a:buFont typeface="Arial"/>
              <a:buChar char="•"/>
            </a:pPr>
            <a:r>
              <a:rPr b="0" i="0" lang="tr-TR" sz="2000" u="none" cap="none" strike="noStrike">
                <a:solidFill>
                  <a:schemeClr val="dk1"/>
                </a:solidFill>
                <a:latin typeface="Times New Roman"/>
                <a:ea typeface="Times New Roman"/>
                <a:cs typeface="Times New Roman"/>
                <a:sym typeface="Times New Roman"/>
              </a:rPr>
              <a:t>Sağlık sistemi ve sağlıkla ilgili ulusal ve uluslararası kurum ve kuruluşların yönetim birimlerinde çalışabilecek bilgiye sahip, yenilikçi, girişimci, etik değerlere saygılı, sağlık yönetiminin geleceğini şekillendirebilecek liderler yetiştirebilmek,</a:t>
            </a:r>
            <a:endParaRPr/>
          </a:p>
          <a:p>
            <a:pPr indent="-342900" lvl="1" marL="800100" marR="0" rtl="0" algn="just">
              <a:spcBef>
                <a:spcPts val="600"/>
              </a:spcBef>
              <a:spcAft>
                <a:spcPts val="0"/>
              </a:spcAft>
              <a:buClr>
                <a:schemeClr val="dk1"/>
              </a:buClr>
              <a:buSzPts val="2000"/>
              <a:buFont typeface="Arial"/>
              <a:buChar char="•"/>
            </a:pPr>
            <a:r>
              <a:rPr b="0" i="0" lang="tr-TR" sz="2000" u="none" cap="none" strike="noStrike">
                <a:solidFill>
                  <a:schemeClr val="dk1"/>
                </a:solidFill>
                <a:latin typeface="Times New Roman"/>
                <a:ea typeface="Times New Roman"/>
                <a:cs typeface="Times New Roman"/>
                <a:sym typeface="Times New Roman"/>
              </a:rPr>
              <a:t>İlgili literatüre katkı yapabilecek araştırmalar yapmak,</a:t>
            </a:r>
            <a:endParaRPr/>
          </a:p>
          <a:p>
            <a:pPr indent="-342900" lvl="1" marL="800100" marR="0" rtl="0" algn="just">
              <a:spcBef>
                <a:spcPts val="600"/>
              </a:spcBef>
              <a:spcAft>
                <a:spcPts val="0"/>
              </a:spcAft>
              <a:buClr>
                <a:schemeClr val="dk1"/>
              </a:buClr>
              <a:buSzPts val="2000"/>
              <a:buFont typeface="Arial"/>
              <a:buChar char="•"/>
            </a:pPr>
            <a:r>
              <a:rPr b="0" i="0" lang="tr-TR" sz="2000" u="none" cap="none" strike="noStrike">
                <a:solidFill>
                  <a:schemeClr val="dk1"/>
                </a:solidFill>
                <a:latin typeface="Times New Roman"/>
                <a:ea typeface="Times New Roman"/>
                <a:cs typeface="Times New Roman"/>
                <a:sym typeface="Times New Roman"/>
              </a:rPr>
              <a:t>Ulusal ve uluslararası paydaşlarla işbirlikleri sağlayarak sağlık çıktılarının iyileştirilmesine katkıda bulunmaktır.</a:t>
            </a:r>
            <a:endParaRPr/>
          </a:p>
          <a:p>
            <a:pPr indent="0" lvl="0" marL="0" marR="0" rtl="0" algn="just">
              <a:spcBef>
                <a:spcPts val="0"/>
              </a:spcBef>
              <a:spcAft>
                <a:spcPts val="0"/>
              </a:spcAft>
              <a:buNone/>
            </a:pPr>
            <a:r>
              <a:t/>
            </a:r>
            <a:endParaRPr b="1" i="0" sz="2000" u="none" cap="none" strike="noStrike">
              <a:solidFill>
                <a:schemeClr val="dk1"/>
              </a:solidFill>
              <a:latin typeface="Times New Roman"/>
              <a:ea typeface="Times New Roman"/>
              <a:cs typeface="Times New Roman"/>
              <a:sym typeface="Times New Roman"/>
            </a:endParaRPr>
          </a:p>
          <a:p>
            <a:pPr indent="0" lvl="1" marL="457200" marR="0" rtl="0" algn="just">
              <a:spcBef>
                <a:spcPts val="0"/>
              </a:spcBef>
              <a:spcAft>
                <a:spcPts val="0"/>
              </a:spcAft>
              <a:buNone/>
            </a:pPr>
            <a:r>
              <a:rPr b="1" i="0" lang="tr-TR" sz="2000" u="none" cap="none" strike="noStrike">
                <a:solidFill>
                  <a:schemeClr val="dk1"/>
                </a:solidFill>
                <a:latin typeface="Times New Roman"/>
                <a:ea typeface="Times New Roman"/>
                <a:cs typeface="Times New Roman"/>
                <a:sym typeface="Times New Roman"/>
              </a:rPr>
              <a:t>Vizyon</a:t>
            </a:r>
            <a:endParaRPr/>
          </a:p>
          <a:p>
            <a:pPr indent="-342900" lvl="1" marL="800100" marR="0" rtl="0" algn="just">
              <a:spcBef>
                <a:spcPts val="600"/>
              </a:spcBef>
              <a:spcAft>
                <a:spcPts val="0"/>
              </a:spcAft>
              <a:buClr>
                <a:schemeClr val="dk1"/>
              </a:buClr>
              <a:buSzPts val="2000"/>
              <a:buFont typeface="Arial"/>
              <a:buChar char="•"/>
            </a:pPr>
            <a:r>
              <a:rPr b="0" i="0" lang="tr-TR" sz="2000" u="none" cap="none" strike="noStrike">
                <a:solidFill>
                  <a:schemeClr val="dk1"/>
                </a:solidFill>
                <a:latin typeface="Times New Roman"/>
                <a:ea typeface="Times New Roman"/>
                <a:cs typeface="Times New Roman"/>
                <a:sym typeface="Times New Roman"/>
              </a:rPr>
              <a:t>Eğitim ve araştırmada saygın bir referans olabilmektir.</a:t>
            </a:r>
            <a:endParaRPr/>
          </a:p>
          <a:p>
            <a:pPr indent="0" lvl="0" marL="0" marR="0" rtl="0" algn="just">
              <a:spcBef>
                <a:spcPts val="0"/>
              </a:spcBef>
              <a:spcAft>
                <a:spcPts val="0"/>
              </a:spcAft>
              <a:buNone/>
            </a:pPr>
            <a:r>
              <a:t/>
            </a:r>
            <a:endParaRPr b="0" i="1"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6217920" y="365125"/>
            <a:ext cx="5135879" cy="5021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BÖLÜM YÖNETİMİ</a:t>
            </a:r>
            <a:endParaRPr/>
          </a:p>
        </p:txBody>
      </p:sp>
      <p:sp>
        <p:nvSpPr>
          <p:cNvPr id="108" name="Google Shape;108;p4"/>
          <p:cNvSpPr txBox="1"/>
          <p:nvPr>
            <p:ph idx="1" type="body"/>
          </p:nvPr>
        </p:nvSpPr>
        <p:spPr>
          <a:xfrm>
            <a:off x="546755" y="867266"/>
            <a:ext cx="10807045" cy="53096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tr-TR" sz="2000"/>
              <a:t>                               		</a:t>
            </a:r>
            <a:endParaRPr/>
          </a:p>
          <a:p>
            <a:pPr indent="0" lvl="0" marL="0" rtl="0" algn="l">
              <a:lnSpc>
                <a:spcPct val="90000"/>
              </a:lnSpc>
              <a:spcBef>
                <a:spcPts val="1000"/>
              </a:spcBef>
              <a:spcAft>
                <a:spcPts val="0"/>
              </a:spcAft>
              <a:buClr>
                <a:schemeClr val="dk1"/>
              </a:buClr>
              <a:buSzPts val="2000"/>
              <a:buNone/>
            </a:pPr>
            <a:r>
              <a:rPr lang="tr-TR" sz="2000"/>
              <a:t>			</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a:t>
            </a:r>
            <a:r>
              <a:rPr b="1" lang="tr-TR" sz="2400">
                <a:latin typeface="Times New Roman"/>
                <a:ea typeface="Times New Roman"/>
                <a:cs typeface="Times New Roman"/>
                <a:sym typeface="Times New Roman"/>
              </a:rPr>
              <a:t>Bölüm Başkanı </a:t>
            </a:r>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Doç. Dr. Gülpembe OĞUZHAN</a:t>
            </a:r>
            <a:endParaRPr/>
          </a:p>
          <a:p>
            <a:pPr indent="0" lvl="0" marL="0" rtl="0" algn="l">
              <a:lnSpc>
                <a:spcPct val="9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a:t>
            </a:r>
            <a:r>
              <a:rPr b="1" lang="tr-TR" sz="2400">
                <a:latin typeface="Times New Roman"/>
                <a:ea typeface="Times New Roman"/>
                <a:cs typeface="Times New Roman"/>
                <a:sym typeface="Times New Roman"/>
              </a:rPr>
              <a:t>Bölüm Başkan Yardımcıları</a:t>
            </a:r>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Dr. Öğr. Üyesi Sait SÖYLER</a:t>
            </a:r>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a:t>
            </a:r>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a:t>
            </a:r>
            <a:r>
              <a:rPr b="1" lang="tr-TR" sz="2400">
                <a:latin typeface="Times New Roman"/>
                <a:ea typeface="Times New Roman"/>
                <a:cs typeface="Times New Roman"/>
                <a:sym typeface="Times New Roman"/>
              </a:rPr>
              <a:t>Bölüm Sekreteri </a:t>
            </a:r>
            <a:endParaRPr/>
          </a:p>
          <a:p>
            <a:pPr indent="0" lvl="0" marL="0" rtl="0" algn="l">
              <a:lnSpc>
                <a:spcPct val="90000"/>
              </a:lnSpc>
              <a:spcBef>
                <a:spcPts val="1000"/>
              </a:spcBef>
              <a:spcAft>
                <a:spcPts val="0"/>
              </a:spcAft>
              <a:buClr>
                <a:schemeClr val="dk1"/>
              </a:buClr>
              <a:buSzPts val="2400"/>
              <a:buNone/>
            </a:pPr>
            <a:r>
              <a:rPr lang="tr-TR" sz="2400">
                <a:latin typeface="Times New Roman"/>
                <a:ea typeface="Times New Roman"/>
                <a:cs typeface="Times New Roman"/>
                <a:sym typeface="Times New Roman"/>
              </a:rPr>
              <a:t>			Mustafa KOYUNCU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5329383" y="31303"/>
            <a:ext cx="6781338" cy="81219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3200"/>
              <a:buFont typeface="Arial"/>
              <a:buNone/>
            </a:pPr>
            <a:r>
              <a:rPr b="0" i="0" lang="tr-TR" sz="3200" u="none" cap="none" strike="noStrike">
                <a:solidFill>
                  <a:schemeClr val="lt1"/>
                </a:solidFill>
                <a:latin typeface="Times New Roman"/>
                <a:ea typeface="Times New Roman"/>
                <a:cs typeface="Times New Roman"/>
                <a:sym typeface="Times New Roman"/>
              </a:rPr>
              <a:t>Süreçlerin Takibi  / Oryantasyon</a:t>
            </a:r>
            <a:endParaRPr/>
          </a:p>
        </p:txBody>
      </p:sp>
      <p:sp>
        <p:nvSpPr>
          <p:cNvPr id="114" name="Google Shape;114;p5"/>
          <p:cNvSpPr txBox="1"/>
          <p:nvPr/>
        </p:nvSpPr>
        <p:spPr>
          <a:xfrm>
            <a:off x="331587" y="1664614"/>
            <a:ext cx="5764413"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tr-TR" sz="2000" u="none" cap="none" strike="noStrike">
                <a:solidFill>
                  <a:schemeClr val="dk1"/>
                </a:solidFill>
                <a:latin typeface="Arial"/>
                <a:ea typeface="Arial"/>
                <a:cs typeface="Arial"/>
                <a:sym typeface="Arial"/>
              </a:rPr>
              <a:t>Dönemin başında oryantasyon eğitimi verildi.</a:t>
            </a:r>
            <a:endParaRPr/>
          </a:p>
        </p:txBody>
      </p:sp>
      <p:pic>
        <p:nvPicPr>
          <p:cNvPr id="115" name="Google Shape;115;p5"/>
          <p:cNvPicPr preferRelativeResize="0"/>
          <p:nvPr/>
        </p:nvPicPr>
        <p:blipFill rotWithShape="1">
          <a:blip r:embed="rId3">
            <a:alphaModFix/>
          </a:blip>
          <a:srcRect b="0" l="0" r="0" t="0"/>
          <a:stretch/>
        </p:blipFill>
        <p:spPr>
          <a:xfrm>
            <a:off x="6433817" y="1990547"/>
            <a:ext cx="5254100" cy="2876905"/>
          </a:xfrm>
          <a:prstGeom prst="rect">
            <a:avLst/>
          </a:prstGeom>
          <a:noFill/>
          <a:ln>
            <a:noFill/>
          </a:ln>
        </p:spPr>
      </p:pic>
      <p:sp>
        <p:nvSpPr>
          <p:cNvPr id="116" name="Google Shape;116;p5"/>
          <p:cNvSpPr txBox="1"/>
          <p:nvPr/>
        </p:nvSpPr>
        <p:spPr>
          <a:xfrm>
            <a:off x="331587" y="2586663"/>
            <a:ext cx="5764413" cy="198458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2000"/>
              <a:buFont typeface="Arial"/>
              <a:buChar char="•"/>
            </a:pPr>
            <a:r>
              <a:rPr b="0" i="0" lang="tr-TR" sz="2000" u="none" cap="none" strike="noStrike">
                <a:solidFill>
                  <a:schemeClr val="dk1"/>
                </a:solidFill>
                <a:latin typeface="Arial"/>
                <a:ea typeface="Arial"/>
                <a:cs typeface="Arial"/>
                <a:sym typeface="Arial"/>
              </a:rPr>
              <a:t>Eğitime üst sınıflar da davet edilerek sınıflar arası kaynaştırma amaçlandı.</a:t>
            </a:r>
            <a:endParaRPr/>
          </a:p>
          <a:p>
            <a:pPr indent="-342900" lvl="0" marL="342900" marR="0" rtl="0" algn="just">
              <a:lnSpc>
                <a:spcPct val="150000"/>
              </a:lnSpc>
              <a:spcBef>
                <a:spcPts val="800"/>
              </a:spcBef>
              <a:spcAft>
                <a:spcPts val="0"/>
              </a:spcAft>
              <a:buClr>
                <a:schemeClr val="dk1"/>
              </a:buClr>
              <a:buSzPts val="2000"/>
              <a:buFont typeface="Arial"/>
              <a:buChar char="•"/>
            </a:pPr>
            <a:r>
              <a:rPr b="0" i="0" lang="tr-TR" sz="2000" u="none" cap="none" strike="noStrike">
                <a:solidFill>
                  <a:schemeClr val="dk1"/>
                </a:solidFill>
                <a:latin typeface="Arial"/>
                <a:ea typeface="Arial"/>
                <a:cs typeface="Arial"/>
                <a:sym typeface="Arial"/>
              </a:rPr>
              <a:t>Daha önce projelerde görev alan öğrenciler deneyimlerini paylaştı.</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7298108" y="218760"/>
            <a:ext cx="4093435" cy="566208"/>
          </a:xfrm>
          <a:prstGeom prst="rect">
            <a:avLst/>
          </a:prstGeom>
          <a:noFill/>
          <a:ln>
            <a:noFill/>
          </a:ln>
        </p:spPr>
        <p:txBody>
          <a:bodyPr anchorCtr="0" anchor="ctr" bIns="0" lIns="0" spcFirstLastPara="1" rIns="0" wrap="square" tIns="12075">
            <a:spAutoFit/>
          </a:bodyPr>
          <a:lstStyle/>
          <a:p>
            <a:pPr indent="0" lvl="0" marL="11516" rtl="0" algn="r">
              <a:lnSpc>
                <a:spcPct val="100000"/>
              </a:lnSpc>
              <a:spcBef>
                <a:spcPts val="0"/>
              </a:spcBef>
              <a:spcAft>
                <a:spcPts val="0"/>
              </a:spcAft>
              <a:buClr>
                <a:schemeClr val="lt1"/>
              </a:buClr>
              <a:buSzPts val="3600"/>
              <a:buFont typeface="Times New Roman"/>
              <a:buNone/>
            </a:pPr>
            <a:r>
              <a:rPr lang="tr-TR" sz="3600">
                <a:solidFill>
                  <a:schemeClr val="lt1"/>
                </a:solidFill>
                <a:latin typeface="Times New Roman"/>
                <a:ea typeface="Times New Roman"/>
                <a:cs typeface="Times New Roman"/>
                <a:sym typeface="Times New Roman"/>
              </a:rPr>
              <a:t>ÖĞRENCİ SAYILARI</a:t>
            </a:r>
            <a:endParaRPr/>
          </a:p>
        </p:txBody>
      </p:sp>
      <p:graphicFrame>
        <p:nvGraphicFramePr>
          <p:cNvPr id="122" name="Google Shape;122;p6"/>
          <p:cNvGraphicFramePr/>
          <p:nvPr/>
        </p:nvGraphicFramePr>
        <p:xfrm>
          <a:off x="1366980" y="1738863"/>
          <a:ext cx="3000000" cy="3000000"/>
        </p:xfrm>
        <a:graphic>
          <a:graphicData uri="http://schemas.openxmlformats.org/drawingml/2006/table">
            <a:tbl>
              <a:tblPr bandRow="1" firstRow="1">
                <a:noFill/>
                <a:tableStyleId>{CAE2F39B-24A6-4CC1-B791-E04993626EC9}</a:tableStyleId>
              </a:tblPr>
              <a:tblGrid>
                <a:gridCol w="4262650"/>
                <a:gridCol w="1195425"/>
                <a:gridCol w="1195425"/>
                <a:gridCol w="1195425"/>
                <a:gridCol w="1195425"/>
              </a:tblGrid>
              <a:tr h="657500">
                <a:tc rowSpan="2">
                  <a:txBody>
                    <a:bodyPr/>
                    <a:lstStyle/>
                    <a:p>
                      <a:pPr indent="0" lvl="0" marL="0" marR="0" rtl="0" algn="ctr">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lang="tr-TR" sz="1800" u="none" cap="none" strike="noStrike">
                          <a:latin typeface="Times New Roman"/>
                          <a:ea typeface="Times New Roman"/>
                          <a:cs typeface="Times New Roman"/>
                          <a:sym typeface="Times New Roman"/>
                        </a:rPr>
                        <a:t>Program </a:t>
                      </a:r>
                      <a:endParaRPr/>
                    </a:p>
                  </a:txBody>
                  <a:tcPr marT="41450" marB="41450" marR="82925" marL="82925"/>
                </a:tc>
                <a:tc gridSpan="3">
                  <a:txBody>
                    <a:bodyPr/>
                    <a:lstStyle/>
                    <a:p>
                      <a:pPr indent="0" lvl="0" marL="0" marR="0" rtl="0" algn="l">
                        <a:spcBef>
                          <a:spcPts val="0"/>
                        </a:spcBef>
                        <a:spcAft>
                          <a:spcPts val="0"/>
                        </a:spcAft>
                        <a:buNone/>
                      </a:pPr>
                      <a:r>
                        <a:t/>
                      </a:r>
                      <a:endParaRPr sz="1800"/>
                    </a:p>
                  </a:txBody>
                  <a:tcPr marT="45725" marB="45725" marR="91450" marL="91450"/>
                </a:tc>
                <a:tc hMerge="1"/>
                <a:tc hMerge="1"/>
                <a:tc>
                  <a:txBody>
                    <a:bodyPr/>
                    <a:lstStyle/>
                    <a:p>
                      <a:pPr indent="0" lvl="0" marL="0" marR="0" rtl="0" algn="l">
                        <a:spcBef>
                          <a:spcPts val="0"/>
                        </a:spcBef>
                        <a:spcAft>
                          <a:spcPts val="0"/>
                        </a:spcAft>
                        <a:buNone/>
                      </a:pPr>
                      <a:r>
                        <a:t/>
                      </a:r>
                      <a:endParaRPr sz="1800"/>
                    </a:p>
                  </a:txBody>
                  <a:tcPr marT="45725" marB="45725" marR="91450" marL="91450"/>
                </a:tc>
              </a:tr>
              <a:tr h="970950">
                <a:tc vMerge="1"/>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2021</a:t>
                      </a:r>
                      <a:endParaRPr/>
                    </a:p>
                  </a:txBody>
                  <a:tcPr marT="41450" marB="41450" marR="82925" marL="82925"/>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2022</a:t>
                      </a:r>
                      <a:endParaRPr/>
                    </a:p>
                  </a:txBody>
                  <a:tcPr marT="41450" marB="41450" marR="82925" marL="82925"/>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2023</a:t>
                      </a:r>
                      <a:endParaRPr/>
                    </a:p>
                  </a:txBody>
                  <a:tcPr marT="41450" marB="41450" marR="82925" marL="82925"/>
                </a:tc>
                <a:tc>
                  <a:txBody>
                    <a:bodyPr/>
                    <a:lstStyle/>
                    <a:p>
                      <a:pPr indent="0" lvl="0" marL="0" marR="0" rtl="0" algn="ctr">
                        <a:spcBef>
                          <a:spcPts val="0"/>
                        </a:spcBef>
                        <a:spcAft>
                          <a:spcPts val="0"/>
                        </a:spcAft>
                        <a:buNone/>
                      </a:pPr>
                      <a:r>
                        <a:rPr b="1" lang="tr-TR" sz="1800">
                          <a:latin typeface="Times New Roman"/>
                          <a:ea typeface="Times New Roman"/>
                          <a:cs typeface="Times New Roman"/>
                          <a:sym typeface="Times New Roman"/>
                        </a:rPr>
                        <a:t>2024</a:t>
                      </a:r>
                      <a:endParaRPr b="1" sz="1800">
                        <a:latin typeface="Times New Roman"/>
                        <a:ea typeface="Times New Roman"/>
                        <a:cs typeface="Times New Roman"/>
                        <a:sym typeface="Times New Roman"/>
                      </a:endParaRPr>
                    </a:p>
                  </a:txBody>
                  <a:tcPr marT="41450" marB="41450" marR="82925" marL="82925"/>
                </a:tc>
              </a:tr>
              <a:tr h="642200">
                <a:tc>
                  <a:txBody>
                    <a:bodyPr/>
                    <a:lstStyle/>
                    <a:p>
                      <a:pPr indent="0" lvl="0" marL="0" marR="0" rtl="0" algn="l">
                        <a:spcBef>
                          <a:spcPts val="0"/>
                        </a:spcBef>
                        <a:spcAft>
                          <a:spcPts val="0"/>
                        </a:spcAft>
                        <a:buNone/>
                      </a:pPr>
                      <a:r>
                        <a:rPr lang="tr-TR" sz="1800">
                          <a:latin typeface="Times New Roman"/>
                          <a:ea typeface="Times New Roman"/>
                          <a:cs typeface="Times New Roman"/>
                          <a:sym typeface="Times New Roman"/>
                        </a:rPr>
                        <a:t>Sağlık Yönetimi - Lisans</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40</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78</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123</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184*</a:t>
                      </a:r>
                      <a:endParaRPr sz="1800">
                        <a:latin typeface="Times New Roman"/>
                        <a:ea typeface="Times New Roman"/>
                        <a:cs typeface="Times New Roman"/>
                        <a:sym typeface="Times New Roman"/>
                      </a:endParaRPr>
                    </a:p>
                  </a:txBody>
                  <a:tcPr marT="41450" marB="41450" marR="82925" marL="82925" anchor="ctr"/>
                </a:tc>
              </a:tr>
              <a:tr h="642200">
                <a:tc>
                  <a:txBody>
                    <a:bodyPr/>
                    <a:lstStyle/>
                    <a:p>
                      <a:pPr indent="0" lvl="0" marL="0" marR="0" rtl="0" algn="l">
                        <a:lnSpc>
                          <a:spcPct val="100000"/>
                        </a:lnSpc>
                        <a:spcBef>
                          <a:spcPts val="0"/>
                        </a:spcBef>
                        <a:spcAft>
                          <a:spcPts val="0"/>
                        </a:spcAft>
                        <a:buClr>
                          <a:schemeClr val="dk1"/>
                        </a:buClr>
                        <a:buSzPts val="1800"/>
                        <a:buFont typeface="Times New Roman"/>
                        <a:buNone/>
                      </a:pPr>
                      <a:r>
                        <a:rPr lang="tr-TR" sz="1800">
                          <a:latin typeface="Times New Roman"/>
                          <a:ea typeface="Times New Roman"/>
                          <a:cs typeface="Times New Roman"/>
                          <a:sym typeface="Times New Roman"/>
                        </a:rPr>
                        <a:t>Sağlık Yönetimi - Yüksek Lisans</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11</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26</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48</a:t>
                      </a:r>
                      <a:endParaRPr/>
                    </a:p>
                  </a:txBody>
                  <a:tcPr marT="41450" marB="41450" marR="82925" marL="82925"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51*</a:t>
                      </a:r>
                      <a:endParaRPr sz="1800">
                        <a:latin typeface="Times New Roman"/>
                        <a:ea typeface="Times New Roman"/>
                        <a:cs typeface="Times New Roman"/>
                        <a:sym typeface="Times New Roman"/>
                      </a:endParaRPr>
                    </a:p>
                  </a:txBody>
                  <a:tcPr marT="41450" marB="41450" marR="82925" marL="82925" anchor="ctr"/>
                </a:tc>
              </a:tr>
            </a:tbl>
          </a:graphicData>
        </a:graphic>
      </p:graphicFrame>
      <p:sp>
        <p:nvSpPr>
          <p:cNvPr id="123" name="Google Shape;123;p6"/>
          <p:cNvSpPr txBox="1"/>
          <p:nvPr/>
        </p:nvSpPr>
        <p:spPr>
          <a:xfrm>
            <a:off x="1239520" y="5152040"/>
            <a:ext cx="11515162" cy="312650"/>
          </a:xfrm>
          <a:prstGeom prst="rect">
            <a:avLst/>
          </a:prstGeom>
          <a:noFill/>
          <a:ln>
            <a:noFill/>
          </a:ln>
        </p:spPr>
        <p:txBody>
          <a:bodyPr anchorCtr="0" anchor="t" bIns="45700" lIns="91425" spcFirstLastPara="1" rIns="91425" wrap="square" tIns="45700">
            <a:spAutoFit/>
          </a:bodyPr>
          <a:lstStyle/>
          <a:p>
            <a:pPr indent="0" lvl="0" marL="228600" marR="0" rtl="0" algn="just">
              <a:lnSpc>
                <a:spcPct val="107000"/>
              </a:lnSpc>
              <a:spcBef>
                <a:spcPts val="0"/>
              </a:spcBef>
              <a:spcAft>
                <a:spcPts val="0"/>
              </a:spcAft>
              <a:buNone/>
            </a:pPr>
            <a:r>
              <a:rPr b="0" i="0" lang="tr-TR" sz="1400" u="none" cap="none" strike="noStrike">
                <a:solidFill>
                  <a:schemeClr val="dk1"/>
                </a:solidFill>
                <a:latin typeface="Calibri"/>
                <a:ea typeface="Calibri"/>
                <a:cs typeface="Calibri"/>
                <a:sym typeface="Calibri"/>
              </a:rPr>
              <a:t>*Öğrenci sayıları kümülatif olarak gösterilmektedir.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4712678" y="365126"/>
            <a:ext cx="7479322" cy="5398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Times New Roman"/>
              <a:buNone/>
            </a:pPr>
            <a:r>
              <a:rPr lang="tr-TR" sz="2800">
                <a:solidFill>
                  <a:schemeClr val="lt1"/>
                </a:solidFill>
                <a:latin typeface="Times New Roman"/>
                <a:ea typeface="Times New Roman"/>
                <a:cs typeface="Times New Roman"/>
                <a:sym typeface="Times New Roman"/>
              </a:rPr>
              <a:t>Öğrenci Kontenjanları ve Doluluk Oranları</a:t>
            </a:r>
            <a:endParaRPr/>
          </a:p>
        </p:txBody>
      </p:sp>
      <p:graphicFrame>
        <p:nvGraphicFramePr>
          <p:cNvPr id="129" name="Google Shape;129;p7"/>
          <p:cNvGraphicFramePr/>
          <p:nvPr/>
        </p:nvGraphicFramePr>
        <p:xfrm>
          <a:off x="721529" y="2021793"/>
          <a:ext cx="3000000" cy="3000000"/>
        </p:xfrm>
        <a:graphic>
          <a:graphicData uri="http://schemas.openxmlformats.org/drawingml/2006/table">
            <a:tbl>
              <a:tblPr bandCol="1" bandRow="1" firstCol="1" firstRow="1" lastCol="1" lastRow="1">
                <a:noFill/>
                <a:tableStyleId>{CAE2F39B-24A6-4CC1-B791-E04993626EC9}</a:tableStyleId>
              </a:tblPr>
              <a:tblGrid>
                <a:gridCol w="4338150"/>
                <a:gridCol w="1950725"/>
                <a:gridCol w="1750400"/>
                <a:gridCol w="1001000"/>
                <a:gridCol w="1312600"/>
              </a:tblGrid>
              <a:tr h="617650">
                <a:tc gridSpan="5">
                  <a:txBody>
                    <a:bodyPr/>
                    <a:lstStyle/>
                    <a:p>
                      <a:pPr indent="0" lvl="0" marL="1524635" marR="1295400" rtl="0" algn="ctr">
                        <a:spcBef>
                          <a:spcPts val="0"/>
                        </a:spcBef>
                        <a:spcAft>
                          <a:spcPts val="0"/>
                        </a:spcAft>
                        <a:buNone/>
                      </a:pPr>
                      <a:r>
                        <a:rPr lang="tr-TR" sz="1800">
                          <a:latin typeface="Times New Roman"/>
                          <a:ea typeface="Times New Roman"/>
                          <a:cs typeface="Times New Roman"/>
                          <a:sym typeface="Times New Roman"/>
                        </a:rPr>
                        <a:t>Öğrenci Kontenjanları ve Doluluk Oranı - 2023</a:t>
                      </a:r>
                      <a:endParaRPr sz="1800">
                        <a:latin typeface="Times New Roman"/>
                        <a:ea typeface="Times New Roman"/>
                        <a:cs typeface="Times New Roman"/>
                        <a:sym typeface="Times New Roman"/>
                      </a:endParaRPr>
                    </a:p>
                  </a:txBody>
                  <a:tcPr marT="0" marB="0" marR="0" marL="0" anchor="ctr"/>
                </a:tc>
                <a:tc hMerge="1"/>
                <a:tc hMerge="1"/>
                <a:tc hMerge="1"/>
                <a:tc hMerge="1"/>
              </a:tr>
              <a:tr h="550775">
                <a:tc>
                  <a:txBody>
                    <a:bodyPr/>
                    <a:lstStyle/>
                    <a:p>
                      <a:pPr indent="0" lvl="0" marL="0" marR="0" rtl="0" algn="l">
                        <a:spcBef>
                          <a:spcPts val="0"/>
                        </a:spcBef>
                        <a:spcAft>
                          <a:spcPts val="0"/>
                        </a:spcAft>
                        <a:buNone/>
                      </a:pPr>
                      <a:r>
                        <a:rPr lang="tr-TR" sz="1800">
                          <a:latin typeface="Times New Roman"/>
                          <a:ea typeface="Times New Roman"/>
                          <a:cs typeface="Times New Roman"/>
                          <a:sym typeface="Times New Roman"/>
                        </a:rPr>
                        <a:t> </a:t>
                      </a:r>
                      <a:endParaRPr/>
                    </a:p>
                  </a:txBody>
                  <a:tcPr marT="0" marB="0" marR="0" marL="0" anchor="ctr"/>
                </a:tc>
                <a:tc>
                  <a:txBody>
                    <a:bodyPr/>
                    <a:lstStyle/>
                    <a:p>
                      <a:pPr indent="0" lvl="0" marL="56514" marR="53975" rtl="0" algn="ctr">
                        <a:lnSpc>
                          <a:spcPct val="70000"/>
                        </a:lnSpc>
                        <a:spcBef>
                          <a:spcPts val="0"/>
                        </a:spcBef>
                        <a:spcAft>
                          <a:spcPts val="0"/>
                        </a:spcAft>
                        <a:buNone/>
                      </a:pPr>
                      <a:r>
                        <a:rPr lang="tr-TR" sz="1800">
                          <a:latin typeface="Times New Roman"/>
                          <a:ea typeface="Times New Roman"/>
                          <a:cs typeface="Times New Roman"/>
                          <a:sym typeface="Times New Roman"/>
                        </a:rPr>
                        <a:t>YKS</a:t>
                      </a:r>
                      <a:endParaRPr/>
                    </a:p>
                    <a:p>
                      <a:pPr indent="0" lvl="0" marL="56514" marR="55245" rtl="0" algn="ctr">
                        <a:lnSpc>
                          <a:spcPct val="70000"/>
                        </a:lnSpc>
                        <a:spcBef>
                          <a:spcPts val="0"/>
                        </a:spcBef>
                        <a:spcAft>
                          <a:spcPts val="0"/>
                        </a:spcAft>
                        <a:buNone/>
                      </a:pPr>
                      <a:r>
                        <a:rPr lang="tr-TR" sz="1800">
                          <a:latin typeface="Times New Roman"/>
                          <a:ea typeface="Times New Roman"/>
                          <a:cs typeface="Times New Roman"/>
                          <a:sym typeface="Times New Roman"/>
                        </a:rPr>
                        <a:t>Kontenjanı</a:t>
                      </a:r>
                      <a:endParaRPr sz="1800">
                        <a:latin typeface="Times New Roman"/>
                        <a:ea typeface="Times New Roman"/>
                        <a:cs typeface="Times New Roman"/>
                        <a:sym typeface="Times New Roman"/>
                      </a:endParaRPr>
                    </a:p>
                  </a:txBody>
                  <a:tcPr marT="0" marB="0" marR="0" marL="0" anchor="ctr"/>
                </a:tc>
                <a:tc>
                  <a:txBody>
                    <a:bodyPr/>
                    <a:lstStyle/>
                    <a:p>
                      <a:pPr indent="-94615" lvl="0" marL="163830" marR="55880" rtl="0" algn="l">
                        <a:spcBef>
                          <a:spcPts val="0"/>
                        </a:spcBef>
                        <a:spcAft>
                          <a:spcPts val="0"/>
                        </a:spcAft>
                        <a:buNone/>
                      </a:pPr>
                      <a:r>
                        <a:rPr lang="tr-TR" sz="1800">
                          <a:latin typeface="Times New Roman"/>
                          <a:ea typeface="Times New Roman"/>
                          <a:cs typeface="Times New Roman"/>
                          <a:sym typeface="Times New Roman"/>
                        </a:rPr>
                        <a:t>YKS sonucu Yerleşen</a:t>
                      </a:r>
                      <a:endParaRPr sz="1800">
                        <a:latin typeface="Times New Roman"/>
                        <a:ea typeface="Times New Roman"/>
                        <a:cs typeface="Times New Roman"/>
                        <a:sym typeface="Times New Roman"/>
                      </a:endParaRPr>
                    </a:p>
                  </a:txBody>
                  <a:tcPr marT="0" marB="0" marR="0" marL="0" anchor="ctr"/>
                </a:tc>
                <a:tc>
                  <a:txBody>
                    <a:bodyPr/>
                    <a:lstStyle/>
                    <a:p>
                      <a:pPr indent="0" lvl="0" marL="0" marR="0" rtl="0" algn="l">
                        <a:spcBef>
                          <a:spcPts val="0"/>
                        </a:spcBef>
                        <a:spcAft>
                          <a:spcPts val="0"/>
                        </a:spcAft>
                        <a:buNone/>
                      </a:pPr>
                      <a:r>
                        <a:rPr lang="tr-TR" sz="1800">
                          <a:latin typeface="Times New Roman"/>
                          <a:ea typeface="Times New Roman"/>
                          <a:cs typeface="Times New Roman"/>
                          <a:sym typeface="Times New Roman"/>
                        </a:rPr>
                        <a:t> Boş Kalan</a:t>
                      </a:r>
                      <a:endParaRPr sz="1800">
                        <a:latin typeface="Times New Roman"/>
                        <a:ea typeface="Times New Roman"/>
                        <a:cs typeface="Times New Roman"/>
                        <a:sym typeface="Times New Roman"/>
                      </a:endParaRPr>
                    </a:p>
                  </a:txBody>
                  <a:tcPr marT="0" marB="0" marR="0" marL="0" anchor="ctr"/>
                </a:tc>
                <a:tc>
                  <a:txBody>
                    <a:bodyPr/>
                    <a:lstStyle/>
                    <a:p>
                      <a:pPr indent="0" lvl="0" marL="0" marR="0" rtl="0" algn="l">
                        <a:spcBef>
                          <a:spcPts val="0"/>
                        </a:spcBef>
                        <a:spcAft>
                          <a:spcPts val="0"/>
                        </a:spcAft>
                        <a:buNone/>
                      </a:pPr>
                      <a:r>
                        <a:rPr lang="tr-TR" sz="1800">
                          <a:latin typeface="Times New Roman"/>
                          <a:ea typeface="Times New Roman"/>
                          <a:cs typeface="Times New Roman"/>
                          <a:sym typeface="Times New Roman"/>
                        </a:rPr>
                        <a:t> Doluluk Oranı</a:t>
                      </a:r>
                      <a:endParaRPr sz="1800">
                        <a:latin typeface="Times New Roman"/>
                        <a:ea typeface="Times New Roman"/>
                        <a:cs typeface="Times New Roman"/>
                        <a:sym typeface="Times New Roman"/>
                      </a:endParaRPr>
                    </a:p>
                  </a:txBody>
                  <a:tcPr marT="0" marB="0" marR="0" marL="0" anchor="ctr"/>
                </a:tc>
              </a:tr>
              <a:tr h="390300">
                <a:tc>
                  <a:txBody>
                    <a:bodyPr/>
                    <a:lstStyle/>
                    <a:p>
                      <a:pPr indent="0" lvl="0" marL="0" marR="0" rtl="0" algn="l">
                        <a:spcBef>
                          <a:spcPts val="0"/>
                        </a:spcBef>
                        <a:spcAft>
                          <a:spcPts val="0"/>
                        </a:spcAft>
                        <a:buNone/>
                      </a:pPr>
                      <a:r>
                        <a:rPr lang="tr-TR" sz="1800">
                          <a:latin typeface="Times New Roman"/>
                          <a:ea typeface="Times New Roman"/>
                          <a:cs typeface="Times New Roman"/>
                          <a:sym typeface="Times New Roman"/>
                        </a:rPr>
                        <a:t>Sağlık Yönetimi Bölümü</a:t>
                      </a:r>
                      <a:endParaRPr sz="1800">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tr-TR" sz="1800">
                          <a:solidFill>
                            <a:schemeClr val="dk1"/>
                          </a:solidFill>
                          <a:latin typeface="Times New Roman"/>
                          <a:ea typeface="Times New Roman"/>
                          <a:cs typeface="Times New Roman"/>
                          <a:sym typeface="Times New Roman"/>
                        </a:rPr>
                        <a:t>55</a:t>
                      </a:r>
                      <a:endParaRPr/>
                    </a:p>
                  </a:txBody>
                  <a:tcPr marT="0" marB="0" marR="0" marL="0" anchor="ctr"/>
                </a:tc>
                <a:tc>
                  <a:txBody>
                    <a:bodyPr/>
                    <a:lstStyle/>
                    <a:p>
                      <a:pPr indent="0" lvl="0" marL="0" marR="0" rtl="0" algn="ctr">
                        <a:spcBef>
                          <a:spcPts val="0"/>
                        </a:spcBef>
                        <a:spcAft>
                          <a:spcPts val="0"/>
                        </a:spcAft>
                        <a:buNone/>
                      </a:pPr>
                      <a:r>
                        <a:rPr lang="tr-TR" sz="1800">
                          <a:solidFill>
                            <a:schemeClr val="dk1"/>
                          </a:solidFill>
                          <a:latin typeface="Times New Roman"/>
                          <a:ea typeface="Times New Roman"/>
                          <a:cs typeface="Times New Roman"/>
                          <a:sym typeface="Times New Roman"/>
                        </a:rPr>
                        <a:t>57</a:t>
                      </a:r>
                      <a:endParaRPr/>
                    </a:p>
                  </a:txBody>
                  <a:tcPr marT="0" marB="0" marR="0" marL="0" anchor="ctr"/>
                </a:tc>
                <a:tc>
                  <a:txBody>
                    <a:bodyPr/>
                    <a:lstStyle/>
                    <a:p>
                      <a:pPr indent="0" lvl="0" marL="0" marR="0" rtl="0" algn="ctr">
                        <a:spcBef>
                          <a:spcPts val="0"/>
                        </a:spcBef>
                        <a:spcAft>
                          <a:spcPts val="0"/>
                        </a:spcAft>
                        <a:buNone/>
                      </a:pPr>
                      <a:r>
                        <a:rPr lang="tr-TR" sz="1800">
                          <a:latin typeface="Times New Roman"/>
                          <a:ea typeface="Times New Roman"/>
                          <a:cs typeface="Times New Roman"/>
                          <a:sym typeface="Times New Roman"/>
                        </a:rPr>
                        <a:t>-</a:t>
                      </a:r>
                      <a:endParaRPr/>
                    </a:p>
                  </a:txBody>
                  <a:tcPr marT="0" marB="0" marR="0" marL="0" anchor="ctr"/>
                </a:tc>
                <a:tc>
                  <a:txBody>
                    <a:bodyPr/>
                    <a:lstStyle/>
                    <a:p>
                      <a:pPr indent="0" lvl="0" marL="0" marR="0" rtl="0" algn="ctr">
                        <a:lnSpc>
                          <a:spcPct val="100000"/>
                        </a:lnSpc>
                        <a:spcBef>
                          <a:spcPts val="0"/>
                        </a:spcBef>
                        <a:spcAft>
                          <a:spcPts val="0"/>
                        </a:spcAft>
                        <a:buClr>
                          <a:schemeClr val="dk1"/>
                        </a:buClr>
                        <a:buSzPts val="1800"/>
                        <a:buFont typeface="Times New Roman"/>
                        <a:buNone/>
                      </a:pPr>
                      <a:r>
                        <a:rPr lang="tr-TR" sz="1800">
                          <a:latin typeface="Times New Roman"/>
                          <a:ea typeface="Times New Roman"/>
                          <a:cs typeface="Times New Roman"/>
                          <a:sym typeface="Times New Roman"/>
                        </a:rPr>
                        <a:t>%100</a:t>
                      </a:r>
                      <a:endParaRPr/>
                    </a:p>
                  </a:txBody>
                  <a:tcPr marT="0" marB="0" marR="0" marL="0" anchor="ctr"/>
                </a:tc>
              </a:tr>
            </a:tbl>
          </a:graphicData>
        </a:graphic>
      </p:graphicFrame>
      <p:sp>
        <p:nvSpPr>
          <p:cNvPr id="130" name="Google Shape;130;p7"/>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tr-TR" sz="1400" u="none" cap="none" strike="noStrike">
                <a:solidFill>
                  <a:schemeClr val="dk1"/>
                </a:solidFill>
                <a:latin typeface="Arial"/>
                <a:ea typeface="Arial"/>
                <a:cs typeface="Arial"/>
                <a:sym typeface="Arial"/>
              </a:rPr>
              <a:t>Öğrenci Kontenjanları</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7"/>
          <p:cNvSpPr txBox="1"/>
          <p:nvPr/>
        </p:nvSpPr>
        <p:spPr>
          <a:xfrm>
            <a:off x="629920" y="4083874"/>
            <a:ext cx="10769600" cy="112447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1400"/>
              <a:buFont typeface="Arial"/>
              <a:buChar char="•"/>
            </a:pPr>
            <a:r>
              <a:rPr b="0" i="0" lang="tr-TR" sz="1400" u="none" cap="none" strike="noStrike">
                <a:solidFill>
                  <a:schemeClr val="dk1"/>
                </a:solidFill>
                <a:latin typeface="Arial"/>
                <a:ea typeface="Arial"/>
                <a:cs typeface="Arial"/>
                <a:sym typeface="Arial"/>
              </a:rPr>
              <a:t>Okul birincisi=2</a:t>
            </a:r>
            <a:endParaRPr/>
          </a:p>
          <a:p>
            <a:pPr indent="-342900" lvl="0" marL="342900" marR="0" rtl="0" algn="just">
              <a:lnSpc>
                <a:spcPct val="150000"/>
              </a:lnSpc>
              <a:spcBef>
                <a:spcPts val="800"/>
              </a:spcBef>
              <a:spcAft>
                <a:spcPts val="0"/>
              </a:spcAft>
              <a:buClr>
                <a:srgbClr val="333333"/>
              </a:buClr>
              <a:buSzPts val="1400"/>
              <a:buFont typeface="Arial"/>
              <a:buChar char="•"/>
            </a:pPr>
            <a:r>
              <a:rPr b="0" i="0" lang="tr-TR" sz="1400" u="none" cap="none" strike="noStrike">
                <a:solidFill>
                  <a:srgbClr val="333333"/>
                </a:solidFill>
                <a:latin typeface="Helvetica Neue"/>
                <a:ea typeface="Helvetica Neue"/>
                <a:cs typeface="Helvetica Neue"/>
                <a:sym typeface="Helvetica Neue"/>
              </a:rPr>
              <a:t>Toplam = Genel + Okul Birincisi + Şehit-Gazi Yakını + 34 Yaş Üstü Kadın + Depremzede Aday kontenjanları toplamından oluşmaktadır.</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838200" y="365125"/>
            <a:ext cx="10515600" cy="54927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tr-TR">
                <a:solidFill>
                  <a:schemeClr val="lt1"/>
                </a:solidFill>
                <a:latin typeface="Times New Roman"/>
                <a:ea typeface="Times New Roman"/>
                <a:cs typeface="Times New Roman"/>
                <a:sym typeface="Times New Roman"/>
              </a:rPr>
              <a:t>Öğrenci Toplulukları</a:t>
            </a:r>
            <a:endParaRPr/>
          </a:p>
        </p:txBody>
      </p:sp>
      <p:sp>
        <p:nvSpPr>
          <p:cNvPr id="137" name="Google Shape;137;p8"/>
          <p:cNvSpPr txBox="1"/>
          <p:nvPr>
            <p:ph idx="1" type="body"/>
          </p:nvPr>
        </p:nvSpPr>
        <p:spPr>
          <a:xfrm>
            <a:off x="838200" y="1352282"/>
            <a:ext cx="10515600" cy="48246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i="1">
              <a:solidFill>
                <a:srgbClr val="0070C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b="1" i="1">
              <a:solidFill>
                <a:srgbClr val="FF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b="1" i="1">
              <a:solidFill>
                <a:srgbClr val="FF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b="1" i="1">
              <a:solidFill>
                <a:srgbClr val="FF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b="1" i="1">
              <a:solidFill>
                <a:srgbClr val="FF0000"/>
              </a:solidFill>
              <a:latin typeface="Times New Roman"/>
              <a:ea typeface="Times New Roman"/>
              <a:cs typeface="Times New Roman"/>
              <a:sym typeface="Times New Roman"/>
            </a:endParaRPr>
          </a:p>
        </p:txBody>
      </p:sp>
      <p:pic>
        <p:nvPicPr>
          <p:cNvPr id="138" name="Google Shape;138;p8"/>
          <p:cNvPicPr preferRelativeResize="0"/>
          <p:nvPr/>
        </p:nvPicPr>
        <p:blipFill rotWithShape="1">
          <a:blip r:embed="rId3">
            <a:alphaModFix/>
          </a:blip>
          <a:srcRect b="0" l="0" r="0" t="0"/>
          <a:stretch/>
        </p:blipFill>
        <p:spPr>
          <a:xfrm>
            <a:off x="637540" y="1148382"/>
            <a:ext cx="10916920" cy="50285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9"/>
          <p:cNvPicPr preferRelativeResize="0"/>
          <p:nvPr>
            <p:ph idx="1" type="body"/>
          </p:nvPr>
        </p:nvPicPr>
        <p:blipFill rotWithShape="1">
          <a:blip r:embed="rId3">
            <a:alphaModFix/>
          </a:blip>
          <a:srcRect b="0" l="0" r="0" t="0"/>
          <a:stretch/>
        </p:blipFill>
        <p:spPr>
          <a:xfrm>
            <a:off x="6539345" y="1253599"/>
            <a:ext cx="5270085" cy="1856717"/>
          </a:xfrm>
          <a:prstGeom prst="rect">
            <a:avLst/>
          </a:prstGeom>
          <a:noFill/>
          <a:ln>
            <a:noFill/>
          </a:ln>
        </p:spPr>
      </p:pic>
      <p:sp>
        <p:nvSpPr>
          <p:cNvPr id="144" name="Google Shape;144;p9"/>
          <p:cNvSpPr txBox="1"/>
          <p:nvPr/>
        </p:nvSpPr>
        <p:spPr>
          <a:xfrm>
            <a:off x="6697133" y="220133"/>
            <a:ext cx="51122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2400" u="none" cap="none" strike="noStrike">
                <a:solidFill>
                  <a:schemeClr val="lt1"/>
                </a:solidFill>
                <a:latin typeface="Times New Roman"/>
                <a:ea typeface="Times New Roman"/>
                <a:cs typeface="Times New Roman"/>
                <a:sym typeface="Times New Roman"/>
              </a:rPr>
              <a:t>Cumhurbaşkanlığı Ulusal Staj Programı</a:t>
            </a:r>
            <a:endParaRPr sz="2400">
              <a:solidFill>
                <a:schemeClr val="lt1"/>
              </a:solidFill>
              <a:latin typeface="Calibri"/>
              <a:ea typeface="Calibri"/>
              <a:cs typeface="Calibri"/>
              <a:sym typeface="Calibri"/>
            </a:endParaRPr>
          </a:p>
        </p:txBody>
      </p:sp>
      <p:sp>
        <p:nvSpPr>
          <p:cNvPr id="145" name="Google Shape;145;p9"/>
          <p:cNvSpPr txBox="1"/>
          <p:nvPr/>
        </p:nvSpPr>
        <p:spPr>
          <a:xfrm>
            <a:off x="557691" y="1816669"/>
            <a:ext cx="5538300" cy="1323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tr-TR" sz="2000" u="none">
                <a:solidFill>
                  <a:srgbClr val="1F3864"/>
                </a:solidFill>
                <a:latin typeface="Times New Roman"/>
                <a:ea typeface="Times New Roman"/>
                <a:cs typeface="Times New Roman"/>
                <a:sym typeface="Times New Roman"/>
              </a:rPr>
              <a:t>Cumhurbaşkanlığı Ulusal Staj Programı kapsamında 2023 yılı içinde 12  öğrenci staja başvurmuştur. 8 öğrencinin başvurusu kabul edilmiştir. 5 tanesi stajını başarıyla tamamlamıştır. </a:t>
            </a:r>
            <a:endParaRPr/>
          </a:p>
        </p:txBody>
      </p:sp>
      <p:sp>
        <p:nvSpPr>
          <p:cNvPr id="146" name="Google Shape;146;p9"/>
          <p:cNvSpPr txBox="1"/>
          <p:nvPr/>
        </p:nvSpPr>
        <p:spPr>
          <a:xfrm>
            <a:off x="557690" y="4091998"/>
            <a:ext cx="5538300" cy="1323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2000">
                <a:solidFill>
                  <a:srgbClr val="1F3864"/>
                </a:solidFill>
                <a:latin typeface="Times New Roman"/>
                <a:ea typeface="Times New Roman"/>
                <a:cs typeface="Times New Roman"/>
                <a:sym typeface="Times New Roman"/>
              </a:rPr>
              <a:t>2024 yılında 12 </a:t>
            </a:r>
            <a:r>
              <a:rPr lang="tr-TR" sz="2000">
                <a:solidFill>
                  <a:srgbClr val="1F3864"/>
                </a:solidFill>
                <a:latin typeface="Times New Roman"/>
                <a:ea typeface="Times New Roman"/>
                <a:cs typeface="Times New Roman"/>
                <a:sym typeface="Times New Roman"/>
              </a:rPr>
              <a:t>öğrenci staja başvurmuştur. Başvuran öğrencilerden 1 öğrenci staj yapıp, programı başarı ile tamamlamıştır.</a:t>
            </a:r>
            <a:endParaRPr>
              <a:solidFill>
                <a:schemeClr val="dk1"/>
              </a:solidFill>
            </a:endParaRPr>
          </a:p>
          <a:p>
            <a:pPr indent="0" lvl="0" marL="0" marR="0" rtl="0" algn="just">
              <a:spcBef>
                <a:spcPts val="0"/>
              </a:spcBef>
              <a:spcAft>
                <a:spcPts val="0"/>
              </a:spcAft>
              <a:buNone/>
            </a:pPr>
            <a:r>
              <a:t/>
            </a:r>
            <a:endParaRPr sz="2000">
              <a:solidFill>
                <a:srgbClr val="1F3864"/>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2019-08-19T05:31:06Z</dcterms:created>
  <dc:creator>Windows User</dc:creator>
</cp:coreProperties>
</file>